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9"/>
  </p:notesMasterIdLst>
  <p:sldIdLst>
    <p:sldId id="276" r:id="rId4"/>
    <p:sldId id="786" r:id="rId5"/>
    <p:sldId id="550" r:id="rId6"/>
    <p:sldId id="486" r:id="rId7"/>
    <p:sldId id="441" r:id="rId8"/>
    <p:sldId id="452" r:id="rId9"/>
    <p:sldId id="451" r:id="rId10"/>
    <p:sldId id="466" r:id="rId11"/>
    <p:sldId id="468" r:id="rId12"/>
    <p:sldId id="467" r:id="rId13"/>
    <p:sldId id="469" r:id="rId14"/>
    <p:sldId id="481" r:id="rId15"/>
    <p:sldId id="470" r:id="rId16"/>
    <p:sldId id="471" r:id="rId17"/>
    <p:sldId id="497" r:id="rId18"/>
    <p:sldId id="472" r:id="rId19"/>
    <p:sldId id="473" r:id="rId20"/>
    <p:sldId id="657" r:id="rId21"/>
    <p:sldId id="658" r:id="rId22"/>
    <p:sldId id="474" r:id="rId23"/>
    <p:sldId id="476" r:id="rId24"/>
    <p:sldId id="784" r:id="rId25"/>
    <p:sldId id="479" r:id="rId26"/>
    <p:sldId id="659" r:id="rId27"/>
    <p:sldId id="482" r:id="rId28"/>
    <p:sldId id="499" r:id="rId29"/>
    <p:sldId id="487" r:id="rId30"/>
    <p:sldId id="483" r:id="rId31"/>
    <p:sldId id="500" r:id="rId32"/>
    <p:sldId id="484" r:id="rId33"/>
    <p:sldId id="485" r:id="rId34"/>
    <p:sldId id="552" r:id="rId35"/>
    <p:sldId id="488" r:id="rId36"/>
    <p:sldId id="489" r:id="rId37"/>
    <p:sldId id="501" r:id="rId38"/>
    <p:sldId id="551" r:id="rId39"/>
    <p:sldId id="502" r:id="rId40"/>
    <p:sldId id="503" r:id="rId41"/>
    <p:sldId id="504" r:id="rId42"/>
    <p:sldId id="505" r:id="rId43"/>
    <p:sldId id="508" r:id="rId44"/>
    <p:sldId id="785" r:id="rId45"/>
    <p:sldId id="509" r:id="rId46"/>
    <p:sldId id="510" r:id="rId47"/>
    <p:sldId id="661" r:id="rId48"/>
    <p:sldId id="507" r:id="rId49"/>
    <p:sldId id="511" r:id="rId50"/>
    <p:sldId id="521" r:id="rId51"/>
    <p:sldId id="522" r:id="rId52"/>
    <p:sldId id="556" r:id="rId53"/>
    <p:sldId id="561" r:id="rId54"/>
    <p:sldId id="557" r:id="rId55"/>
    <p:sldId id="653" r:id="rId56"/>
    <p:sldId id="524" r:id="rId57"/>
    <p:sldId id="525" r:id="rId58"/>
    <p:sldId id="526" r:id="rId59"/>
    <p:sldId id="527" r:id="rId60"/>
    <p:sldId id="545" r:id="rId61"/>
    <p:sldId id="546" r:id="rId62"/>
    <p:sldId id="564" r:id="rId63"/>
    <p:sldId id="547" r:id="rId64"/>
    <p:sldId id="685" r:id="rId65"/>
    <p:sldId id="565" r:id="rId66"/>
    <p:sldId id="566" r:id="rId67"/>
    <p:sldId id="548" r:id="rId68"/>
    <p:sldId id="549" r:id="rId69"/>
    <p:sldId id="662" r:id="rId70"/>
    <p:sldId id="529" r:id="rId71"/>
    <p:sldId id="530" r:id="rId72"/>
    <p:sldId id="531" r:id="rId73"/>
    <p:sldId id="532" r:id="rId74"/>
    <p:sldId id="673" r:id="rId75"/>
    <p:sldId id="690" r:id="rId76"/>
    <p:sldId id="535" r:id="rId77"/>
    <p:sldId id="542" r:id="rId78"/>
    <p:sldId id="663" r:id="rId79"/>
    <p:sldId id="713" r:id="rId80"/>
    <p:sldId id="664" r:id="rId81"/>
    <p:sldId id="665" r:id="rId82"/>
    <p:sldId id="666" r:id="rId83"/>
    <p:sldId id="667" r:id="rId84"/>
    <p:sldId id="670" r:id="rId85"/>
    <p:sldId id="714" r:id="rId86"/>
    <p:sldId id="686" r:id="rId87"/>
    <p:sldId id="715" r:id="rId88"/>
    <p:sldId id="687" r:id="rId89"/>
    <p:sldId id="688" r:id="rId90"/>
    <p:sldId id="693" r:id="rId91"/>
    <p:sldId id="692" r:id="rId92"/>
    <p:sldId id="717" r:id="rId93"/>
    <p:sldId id="718" r:id="rId94"/>
    <p:sldId id="719" r:id="rId95"/>
    <p:sldId id="720" r:id="rId96"/>
    <p:sldId id="721" r:id="rId97"/>
    <p:sldId id="694" r:id="rId98"/>
    <p:sldId id="695" r:id="rId99"/>
    <p:sldId id="722" r:id="rId100"/>
    <p:sldId id="696" r:id="rId101"/>
    <p:sldId id="697" r:id="rId102"/>
    <p:sldId id="698" r:id="rId103"/>
    <p:sldId id="723" r:id="rId104"/>
    <p:sldId id="724" r:id="rId105"/>
    <p:sldId id="699" r:id="rId106"/>
    <p:sldId id="700" r:id="rId107"/>
    <p:sldId id="701" r:id="rId108"/>
    <p:sldId id="705" r:id="rId109"/>
    <p:sldId id="704" r:id="rId110"/>
    <p:sldId id="703" r:id="rId111"/>
    <p:sldId id="707" r:id="rId112"/>
    <p:sldId id="706" r:id="rId113"/>
    <p:sldId id="702" r:id="rId114"/>
    <p:sldId id="726" r:id="rId115"/>
    <p:sldId id="730" r:id="rId116"/>
    <p:sldId id="725" r:id="rId117"/>
    <p:sldId id="732" r:id="rId118"/>
    <p:sldId id="731" r:id="rId119"/>
    <p:sldId id="780" r:id="rId120"/>
    <p:sldId id="735" r:id="rId121"/>
    <p:sldId id="733" r:id="rId122"/>
    <p:sldId id="738" r:id="rId123"/>
    <p:sldId id="741" r:id="rId124"/>
    <p:sldId id="742" r:id="rId125"/>
    <p:sldId id="740" r:id="rId126"/>
    <p:sldId id="781" r:id="rId127"/>
    <p:sldId id="739" r:id="rId128"/>
    <p:sldId id="746" r:id="rId129"/>
    <p:sldId id="747" r:id="rId130"/>
    <p:sldId id="745" r:id="rId131"/>
    <p:sldId id="744" r:id="rId132"/>
    <p:sldId id="748" r:id="rId133"/>
    <p:sldId id="750" r:id="rId134"/>
    <p:sldId id="743" r:id="rId135"/>
    <p:sldId id="749" r:id="rId136"/>
    <p:sldId id="751" r:id="rId137"/>
    <p:sldId id="594" r:id="rId1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9900"/>
    <a:srgbClr val="000099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11" autoAdjust="0"/>
  </p:normalViewPr>
  <p:slideViewPr>
    <p:cSldViewPr>
      <p:cViewPr varScale="1">
        <p:scale>
          <a:sx n="105" d="100"/>
          <a:sy n="105" d="100"/>
        </p:scale>
        <p:origin x="1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bleStyles" Target="tableStyles.xml"/><Relationship Id="rId141" Type="http://schemas.openxmlformats.org/officeDocument/2006/relationships/viewProps" Target="viewProps.xml"/><Relationship Id="rId140" Type="http://schemas.openxmlformats.org/officeDocument/2006/relationships/presProps" Target="presProps.xml"/><Relationship Id="rId14" Type="http://schemas.openxmlformats.org/officeDocument/2006/relationships/slide" Target="slides/slide11.xml"/><Relationship Id="rId139" Type="http://schemas.openxmlformats.org/officeDocument/2006/relationships/notesMaster" Target="notesMasters/notesMaster1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Arial" panose="020B060402020202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Arial" panose="020B060402020202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Arial" panose="020B060402020202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2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.bin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4419600" y="2438400"/>
            <a:ext cx="3962400" cy="12954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4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400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  <a:endParaRPr lang="zh-CN" altLang="en-US" dirty="0" smtClean="0">
              <a:solidFill>
                <a:schemeClr val="tx1"/>
              </a:solidFill>
              <a:ea typeface="隶书" panose="02010509060101010101" pitchFamily="49" charset="-122"/>
            </a:endParaRP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066800"/>
            <a:ext cx="6419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确定性</a:t>
            </a:r>
            <a:r>
              <a:rPr lang="zh-CN" alt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（搜索技术）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38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+mj-lt"/>
                <a:ea typeface="楷体" panose="02010609060101010101" pitchFamily="49" charset="-122"/>
              </a:rPr>
              <a:t>Deterministic reasoning</a:t>
            </a:r>
            <a:endParaRPr lang="zh-CN" altLang="en-US" b="0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6" y="1808955"/>
            <a:ext cx="8036168" cy="36163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8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latin typeface="+mn-ea"/>
              </a:rPr>
              <a:t>1</a:t>
            </a:r>
            <a:r>
              <a:rPr kumimoji="1" lang="zh-CN" altLang="en-US" sz="2400" b="1" dirty="0" smtClean="0">
                <a:latin typeface="+mn-ea"/>
              </a:rPr>
              <a:t>、</a:t>
            </a:r>
            <a:r>
              <a:rPr kumimoji="1" lang="zh-CN" altLang="en-US" sz="2400" b="1" dirty="0" smtClean="0">
                <a:latin typeface="+mn-ea"/>
              </a:rPr>
              <a:t>搜索</a:t>
            </a:r>
            <a:endParaRPr kumimoji="1" lang="en-US" altLang="zh-CN" sz="2400" b="1" dirty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密切相关</a:t>
            </a:r>
            <a:endParaRPr kumimoji="1" lang="en-US" altLang="zh-CN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sz="2000" b="1" u="wavyHeavy" dirty="0" smtClean="0">
                <a:latin typeface="+mn-ea"/>
              </a:rPr>
              <a:t>搜索策略的优劣</a:t>
            </a:r>
            <a:r>
              <a:rPr kumimoji="1" lang="zh-CN" altLang="en-US" sz="2000" b="1" dirty="0" smtClean="0">
                <a:latin typeface="+mn-ea"/>
              </a:rPr>
              <a:t>，直接影响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智能系统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性能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推理效率</a:t>
            </a:r>
            <a:r>
              <a:rPr kumimoji="1" lang="zh-CN" altLang="en-US" sz="2000" b="1" dirty="0" smtClean="0">
                <a:latin typeface="+mn-ea"/>
              </a:rPr>
              <a:t>。</a:t>
            </a:r>
            <a:endParaRPr kumimoji="1" lang="zh-CN" altLang="en-US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定义：</a:t>
            </a:r>
            <a:r>
              <a:rPr kumimoji="1" lang="zh-CN" altLang="en-US" sz="2000" b="1" u="wavyHeavy" dirty="0" smtClean="0">
                <a:latin typeface="+mn-ea"/>
              </a:rPr>
              <a:t>根据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经验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已有知识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u="wavyHeavy" dirty="0" smtClean="0">
                <a:latin typeface="+mn-ea"/>
              </a:rPr>
              <a:t>结合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问题实际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u="wavyHeavy" dirty="0" smtClean="0">
                <a:latin typeface="+mn-ea"/>
              </a:rPr>
              <a:t>不断寻找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可利用知识</a:t>
            </a:r>
            <a:r>
              <a:rPr kumimoji="1" lang="zh-CN" altLang="en-US" sz="2000" b="1" dirty="0" smtClean="0">
                <a:latin typeface="+mn-ea"/>
              </a:rPr>
              <a:t>，</a:t>
            </a:r>
            <a:endParaRPr kumimoji="1"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</a:t>
            </a:r>
            <a:r>
              <a:rPr kumimoji="1" lang="en-US" altLang="zh-CN" sz="16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构造一条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代价最小的推理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路径</a:t>
            </a:r>
            <a:r>
              <a:rPr kumimoji="1" lang="zh-CN" altLang="en-US" sz="2000" b="1" dirty="0" smtClean="0">
                <a:latin typeface="+mn-ea"/>
              </a:rPr>
              <a:t>，从而使问题得到解决的过程。 </a:t>
            </a:r>
            <a:endParaRPr kumimoji="1" lang="zh-CN" altLang="en-US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适用情况：</a:t>
            </a:r>
            <a:r>
              <a:rPr kumimoji="1" lang="zh-CN" altLang="en-US" sz="2000" b="1" dirty="0" smtClean="0">
                <a:latin typeface="+mn-ea"/>
              </a:rPr>
              <a:t>不良结构或非结构化问题</a:t>
            </a:r>
            <a:endParaRPr kumimoji="1" lang="zh-CN" altLang="en-US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难以获得求解所需的全部信息</a:t>
            </a:r>
            <a:endParaRPr kumimoji="1" lang="zh-CN" altLang="en-US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没有现成算法可供求解使用</a:t>
            </a:r>
            <a:endParaRPr kumimoji="1" lang="zh-CN" altLang="en-US" sz="2000" b="1" dirty="0" smtClean="0">
              <a:latin typeface="+mn-ea"/>
            </a:endParaRP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32769" y="909950"/>
            <a:ext cx="2567631" cy="430887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 smtClean="0">
                <a:latin typeface="+mn-ea"/>
                <a:ea typeface="+mn-ea"/>
              </a:rPr>
              <a:t>2.1</a:t>
            </a: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zh-CN" altLang="en-US" sz="2800" b="1" dirty="0" smtClean="0">
                <a:latin typeface="+mn-ea"/>
                <a:ea typeface="+mn-ea"/>
              </a:rPr>
              <a:t>搜索的概念</a:t>
            </a:r>
            <a:endParaRPr lang="zh-CN" altLang="en-US" sz="2800" b="1" dirty="0" smtClean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49111" y="4285306"/>
            <a:ext cx="4724400" cy="1066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069" y="1708909"/>
            <a:ext cx="8190964" cy="337015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456" y="4269444"/>
            <a:ext cx="5596944" cy="671752"/>
            <a:chOff x="651456" y="4205048"/>
            <a:chExt cx="5596944" cy="779027"/>
          </a:xfrm>
        </p:grpSpPr>
        <p:sp>
          <p:nvSpPr>
            <p:cNvPr id="2" name="椭圆 1"/>
            <p:cNvSpPr/>
            <p:nvPr/>
          </p:nvSpPr>
          <p:spPr bwMode="auto">
            <a:xfrm>
              <a:off x="651456" y="4464724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4876800" y="4205048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3737" y="2857500"/>
            <a:ext cx="5562600" cy="889179"/>
            <a:chOff x="2730858" y="2844621"/>
            <a:chExt cx="5562600" cy="951330"/>
          </a:xfrm>
        </p:grpSpPr>
        <p:sp>
          <p:nvSpPr>
            <p:cNvPr id="18" name="椭圆 17"/>
            <p:cNvSpPr/>
            <p:nvPr/>
          </p:nvSpPr>
          <p:spPr bwMode="auto">
            <a:xfrm>
              <a:off x="2730858" y="3276600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921858" y="2844621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1027"/>
          <p:cNvSpPr txBox="1">
            <a:spLocks noChangeArrowheads="1"/>
          </p:cNvSpPr>
          <p:nvPr/>
        </p:nvSpPr>
        <p:spPr bwMode="auto">
          <a:xfrm>
            <a:off x="4801354" y="5791200"/>
            <a:ext cx="3733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{1,3,5,2,4,t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3,</a:t>
            </a:r>
            <a:r>
              <a:rPr lang="en-US" altLang="zh-CN" sz="2400" dirty="0" smtClean="0">
                <a:solidFill>
                  <a:schemeClr val="tx1"/>
                </a:solidFill>
              </a:rPr>
              <a:t>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429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16510" y="1832124"/>
            <a:ext cx="7966658" cy="22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过程得到</a:t>
            </a:r>
            <a:r>
              <a:rPr kumimoji="1"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算法的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每一步</a:t>
            </a: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都</a:t>
            </a:r>
            <a:r>
              <a:rPr kumimoji="1" lang="zh-CN" altLang="en-US" sz="2000" u="wavyHeavy" dirty="0">
                <a:latin typeface="宋体" pitchFamily="2" charset="-122"/>
                <a:ea typeface="宋体" pitchFamily="2" charset="-122"/>
              </a:rPr>
              <a:t>试图找到</a:t>
            </a: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最有希望</a:t>
            </a:r>
            <a:r>
              <a:rPr kumimoji="1" lang="zh-CN" altLang="en-US" sz="2000" u="wavyHeavy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成为</a:t>
            </a:r>
            <a:r>
              <a:rPr kumimoji="1" lang="zh-CN" altLang="en-US" sz="200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最优解树</a:t>
            </a: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是指</a:t>
            </a:r>
            <a:r>
              <a:rPr kumimoji="1" lang="zh-CN" altLang="en-US" sz="2400" u="wavyHeavy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代价最小</a:t>
            </a:r>
            <a:r>
              <a:rPr kumimoji="1"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那棵</a:t>
            </a: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解树。</a:t>
            </a:r>
            <a:endParaRPr kumimoji="1"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解树的代价</a:t>
            </a:r>
            <a:r>
              <a:rPr kumimoji="1" lang="zh-CN" altLang="en-US" sz="2000" dirty="0">
                <a:latin typeface="宋体" pitchFamily="2" charset="-122"/>
                <a:ea typeface="宋体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660267"/>
            <a:ext cx="43112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546937"/>
            <a:ext cx="79623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646315"/>
            <a:ext cx="7816402" cy="1842044"/>
            <a:chOff x="641798" y="2886821"/>
            <a:chExt cx="7816402" cy="1842044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05" name="Microsoft 公式 3.0" r:id="rId2" imgW="1663700" imgH="279400" progId="Equation.3">
                    <p:embed/>
                  </p:oleObj>
                </mc:Choice>
                <mc:Fallback>
                  <p:oleObj name="Microsoft 公式 3.0" r:id="rId2" imgW="1663700" imgH="279400" progId="Equation.3">
                    <p:embed/>
                    <p:pic>
                      <p:nvPicPr>
                        <p:cNvPr id="0" name="图片 116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886821"/>
              <a:ext cx="6749602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375818" y="1828800"/>
            <a:ext cx="1219200" cy="306467"/>
          </a:xfrm>
          <a:prstGeom prst="wedgeRoundRectCallout">
            <a:avLst>
              <a:gd name="adj1" fmla="val -298633"/>
              <a:gd name="adj2" fmla="val 50499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最小代价法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97245"/>
            <a:ext cx="15680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5" name="Equation" r:id="rId1" imgW="1676400" imgH="431800" progId="Equation.DSMT4">
                  <p:embed/>
                </p:oleObj>
              </mc:Choice>
              <mc:Fallback>
                <p:oleObj name="Equation" r:id="rId1" imgW="1676400" imgH="431800" progId="Equation.DSMT4">
                  <p:embed/>
                  <p:pic>
                    <p:nvPicPr>
                      <p:cNvPr id="0" name="图片 129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839910"/>
            <a:ext cx="17204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6" name="Equation" r:id="rId3" imgW="1765300" imgH="292100" progId="Equation.DSMT4">
                  <p:embed/>
                </p:oleObj>
              </mc:Choice>
              <mc:Fallback>
                <p:oleObj name="Equation" r:id="rId3" imgW="1765300" imgH="292100" progId="Equation.DSMT4">
                  <p:embed/>
                  <p:pic>
                    <p:nvPicPr>
                      <p:cNvPr id="0" name="图片 129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图示“与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与或树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是该边的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代价。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768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38666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1000"/>
            <a:ext cx="1295677" cy="1801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87213"/>
            <a:ext cx="4454228" cy="1326582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2+4+6+2=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lang="zh-CN" altLang="en-US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370587"/>
            <a:ext cx="445422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</a:t>
            </a:r>
            <a:r>
              <a:rPr kumimoji="1"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</a:t>
            </a:r>
            <a:r>
              <a:rPr kumimoji="1" lang="en-US" altLang="zh-CN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lang="zh-CN" altLang="en-US" sz="2000" b="1" kern="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4893625" y="3733800"/>
            <a:ext cx="457200" cy="11785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3354" y="1851498"/>
            <a:ext cx="7930099" cy="386877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是否使用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endParaRPr kumimoji="1" lang="zh-CN" altLang="en-US" sz="2000" b="1" dirty="0" smtClean="0">
              <a:solidFill>
                <a:srgbClr val="0066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◇盲目搜索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预定的控制策略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完成搜索，搜索过程中获得的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中间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不改变控制策略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◇启发式搜索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：搜索中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问题有关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启发性信息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，指导搜索朝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          着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最有希望的方向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进行，</a:t>
            </a:r>
            <a:r>
              <a:rPr kumimoji="1" lang="zh-CN" altLang="en-US" sz="20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加快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问题的求解过程，并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找到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表示方式</a:t>
            </a:r>
            <a:endParaRPr kumimoji="1" lang="zh-CN" altLang="en-US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◇状态空间搜索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◇与或树搜索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问题归约法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647529" y="1030588"/>
            <a:ext cx="17908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搜索类型</a:t>
            </a:r>
            <a:endParaRPr lang="zh-CN" altLang="en-US" dirty="0" smtClean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48237" y="1828800"/>
            <a:ext cx="7886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</a:t>
            </a:r>
            <a:r>
              <a:rPr lang="zh-CN" altLang="en-US" sz="2000" dirty="0" smtClean="0">
                <a:latin typeface="+mn-ea"/>
              </a:rPr>
              <a:t>启发式</a:t>
            </a:r>
            <a:r>
              <a:rPr lang="zh-CN" altLang="en-US" sz="2000" u="wavyDbl" dirty="0" smtClean="0">
                <a:latin typeface="+mn-ea"/>
              </a:rPr>
              <a:t>搜索</a:t>
            </a:r>
            <a:r>
              <a:rPr lang="zh-CN" altLang="en-US" sz="2000" u="wavyDbl" dirty="0">
                <a:latin typeface="+mn-ea"/>
              </a:rPr>
              <a:t>过程</a:t>
            </a:r>
            <a:r>
              <a:rPr lang="zh-CN" altLang="en-US" sz="2000" dirty="0">
                <a:latin typeface="+mn-ea"/>
              </a:rPr>
              <a:t>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</a:t>
            </a:r>
            <a:r>
              <a:rPr lang="zh-CN" altLang="en-US" sz="2400" u="wavyDbl" dirty="0">
                <a:solidFill>
                  <a:srgbClr val="FF0000"/>
                </a:solidFill>
                <a:latin typeface="+mn-ea"/>
              </a:rPr>
              <a:t>不断变化的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方向变换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5" y="1694187"/>
            <a:ext cx="793660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将初始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  <a:endParaRPr kumimoji="1" lang="en-US" altLang="zh-CN" sz="18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，记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有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三种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</a:t>
            </a:r>
            <a:r>
              <a:rPr lang="zh-CN" altLang="en-US" dirty="0" smtClean="0">
                <a:solidFill>
                  <a:srgbClr val="0000FF"/>
                </a:solidFill>
              </a:rPr>
              <a:t>标记方法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647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3048" y="1762605"/>
            <a:ext cx="82296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ts val="3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（与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交替结构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4500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28124" y="3670352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itchFamily="2" charset="-122"/>
              </a:rPr>
              <a:t>h</a:t>
            </a:r>
            <a:r>
              <a:rPr lang="en-US" altLang="zh-CN" sz="2000" b="1" dirty="0">
                <a:ea typeface="宋体" pitchFamily="2" charset="-122"/>
              </a:rPr>
              <a:t>(B)=3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en-US" altLang="zh-CN" sz="2000" b="1" i="1" dirty="0">
                <a:ea typeface="宋体" pitchFamily="2" charset="-122"/>
              </a:rPr>
              <a:t>h</a:t>
            </a:r>
            <a:r>
              <a:rPr lang="en-US" altLang="zh-CN" sz="2000" b="1" dirty="0">
                <a:ea typeface="宋体" pitchFamily="2" charset="-122"/>
              </a:rPr>
              <a:t>(C)=</a:t>
            </a:r>
            <a:r>
              <a:rPr lang="en-US" altLang="zh-CN" sz="2000" b="1" dirty="0" smtClean="0">
                <a:ea typeface="宋体" pitchFamily="2" charset="-122"/>
              </a:rPr>
              <a:t>3</a:t>
            </a:r>
            <a:r>
              <a:rPr lang="zh-CN" altLang="en-US" sz="2000" b="1" dirty="0" smtClean="0">
                <a:ea typeface="宋体" pitchFamily="2" charset="-122"/>
              </a:rPr>
              <a:t>，</a:t>
            </a:r>
            <a:r>
              <a:rPr lang="en-US" altLang="zh-CN" sz="2000" b="1" i="1" dirty="0" smtClean="0">
                <a:ea typeface="宋体" pitchFamily="2" charset="-122"/>
              </a:rPr>
              <a:t>h</a:t>
            </a:r>
            <a:r>
              <a:rPr lang="en-US" altLang="zh-CN" sz="2000" b="1" dirty="0" smtClean="0">
                <a:ea typeface="宋体" pitchFamily="2" charset="-122"/>
              </a:rPr>
              <a:t>(E</a:t>
            </a:r>
            <a:r>
              <a:rPr lang="en-US" altLang="zh-CN" sz="2000" b="1" dirty="0">
                <a:ea typeface="宋体" pitchFamily="2" charset="-122"/>
              </a:rPr>
              <a:t>)=3</a:t>
            </a:r>
            <a:r>
              <a:rPr lang="zh-CN" altLang="en-US" sz="2000" b="1" dirty="0">
                <a:ea typeface="宋体" pitchFamily="2" charset="-122"/>
              </a:rPr>
              <a:t>，</a:t>
            </a:r>
            <a:r>
              <a:rPr lang="en-US" altLang="zh-CN" sz="2000" b="1" i="1" dirty="0">
                <a:ea typeface="宋体" pitchFamily="2" charset="-122"/>
              </a:rPr>
              <a:t>h</a:t>
            </a:r>
            <a:r>
              <a:rPr lang="en-US" altLang="zh-CN" sz="2000" b="1" dirty="0">
                <a:ea typeface="宋体" pitchFamily="2" charset="-122"/>
              </a:rPr>
              <a:t>(F)=2</a:t>
            </a:r>
            <a:endParaRPr lang="en-US" altLang="zh-CN" sz="2000" b="1" dirty="0"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和代价</a:t>
            </a:r>
            <a:r>
              <a:rPr lang="zh-CN" altLang="en-US" sz="2000" b="1" dirty="0">
                <a:ea typeface="宋体" pitchFamily="2" charset="-122"/>
              </a:rPr>
              <a:t>计算得到</a:t>
            </a:r>
            <a:r>
              <a:rPr lang="zh-CN" altLang="en-US" sz="2000" b="1" dirty="0" smtClean="0">
                <a:ea typeface="宋体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itchFamily="2" charset="-122"/>
              </a:rPr>
              <a:t>)=8</a:t>
            </a:r>
            <a:endParaRPr lang="en-US" altLang="zh-CN" sz="2000" b="1" dirty="0">
              <a:solidFill>
                <a:srgbClr val="0000FF"/>
              </a:solidFill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57163" y="48327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2" imgW="1295400" imgH="292100" progId="Equation.DSMT4">
                  <p:embed/>
                </p:oleObj>
              </mc:Choice>
              <mc:Fallback>
                <p:oleObj name="Equation" r:id="rId2" imgW="1295400" imgH="292100" progId="Equation.DSMT4">
                  <p:embed/>
                  <p:pic>
                    <p:nvPicPr>
                      <p:cNvPr id="0" name="图片 13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8327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038600" y="645721"/>
            <a:ext cx="1981200" cy="277000"/>
            <a:chOff x="3911958" y="743417"/>
            <a:chExt cx="1524000" cy="177256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743417"/>
              <a:ext cx="609600" cy="17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FF0000"/>
                  </a:solidFill>
                </a:rPr>
                <a:t>与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3400" y="190260"/>
            <a:ext cx="1981201" cy="276240"/>
            <a:chOff x="3968402" y="685334"/>
            <a:chExt cx="1467556" cy="260891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68402" y="685334"/>
              <a:ext cx="553156" cy="26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87082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83" y="56053"/>
            <a:ext cx="2030418" cy="9925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7042"/>
            <a:ext cx="2093097" cy="102315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 rot="19517203">
            <a:off x="7328073" y="37912"/>
            <a:ext cx="1026013" cy="18084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689080"/>
            <a:ext cx="47286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当前希望树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当前希望树改为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左子树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29373"/>
            <a:ext cx="8001000" cy="345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716280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6280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latin typeface="+mn-ea"/>
                <a:ea typeface="+mn-ea"/>
              </a:rPr>
              <a:t>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  <a:ea typeface="+mn-ea"/>
              </a:rPr>
              <a:t>应对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方法</a:t>
            </a:r>
            <a:r>
              <a:rPr lang="en-US" altLang="zh-CN" sz="2000" u="sng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步骤</a:t>
            </a:r>
            <a:r>
              <a:rPr lang="en-US" altLang="zh-CN" sz="2000" u="sng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6280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再根据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每一种可能的应对方法</a:t>
            </a:r>
            <a:r>
              <a:rPr lang="zh-CN" altLang="en-US" sz="2000" dirty="0" smtClean="0">
                <a:latin typeface="+mn-ea"/>
                <a:ea typeface="+mn-ea"/>
              </a:rPr>
              <a:t>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6280" lvl="1" indent="-27305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sng" dirty="0" smtClean="0">
                <a:latin typeface="+mn-ea"/>
                <a:ea typeface="+mn-ea"/>
              </a:rPr>
              <a:t>此过程继续</a:t>
            </a:r>
            <a:r>
              <a:rPr lang="zh-CN" altLang="en-US" sz="2000" dirty="0" smtClean="0">
                <a:latin typeface="+mn-ea"/>
                <a:ea typeface="+mn-ea"/>
              </a:rPr>
              <a:t>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对这个思维过程的模拟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09600" y="1633984"/>
            <a:ext cx="792480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博弈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一类</a:t>
            </a:r>
            <a:r>
              <a:rPr lang="zh-CN" altLang="en-US" sz="2000" dirty="0"/>
              <a:t>具有智能行为的</a:t>
            </a:r>
            <a:r>
              <a:rPr lang="zh-CN" altLang="en-US" sz="2000" u="sng" dirty="0"/>
              <a:t>竞争</a:t>
            </a:r>
            <a:r>
              <a:rPr lang="zh-CN" altLang="en-US" sz="2000" u="sng" dirty="0" smtClean="0"/>
              <a:t>活动</a:t>
            </a:r>
            <a:r>
              <a:rPr lang="zh-CN" altLang="en-US" sz="2000" dirty="0" smtClean="0"/>
              <a:t>。（下棋、沙盘推演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</a:t>
            </a:r>
            <a:r>
              <a:rPr lang="zh-CN" altLang="en-US" sz="2000" u="sng" dirty="0" smtClean="0"/>
              <a:t>对方</a:t>
            </a:r>
            <a:r>
              <a:rPr lang="zh-CN" altLang="en-US" sz="2000" u="sng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sng" dirty="0"/>
              <a:t>对方</a:t>
            </a:r>
            <a:r>
              <a:rPr lang="zh-CN" altLang="en-US" sz="2000" u="sng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的博弈。（掷硬币）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：自己走步时，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只需考虑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：对方走步时，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应考查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◇ 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</a:t>
            </a:r>
            <a:r>
              <a:rPr lang="zh-CN" altLang="en-US" sz="2000" dirty="0">
                <a:latin typeface="+mn-ea"/>
                <a:ea typeface="+mn-ea"/>
              </a:rPr>
              <a:t>即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+mn-ea"/>
                <a:ea typeface="+mn-ea"/>
              </a:rPr>
              <a:t>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交替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070099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834356"/>
            <a:ext cx="7924800" cy="205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ts val="3700"/>
              </a:lnSpc>
              <a:spcAft>
                <a:spcPts val="12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，所得到的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Heavy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7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0131" y="1724909"/>
            <a:ext cx="790427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整个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站在某一方的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立场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自己获胜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048" y="1752600"/>
            <a:ext cx="7901352" cy="3886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E1D81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启发信息和估价函数、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baseline="38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32769" y="918831"/>
            <a:ext cx="3634431" cy="430887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2.2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搜索策略</a:t>
            </a:r>
            <a:endParaRPr lang="zh-CN" altLang="en-US" sz="2800" b="1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0535" y="1008706"/>
            <a:ext cx="2286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82507"/>
            <a:ext cx="8038564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67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3179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2766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，仍是一个较大数字，因而盲目搜索效率较低，须考虑启发式搜索，这里主要就是采用“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/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/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/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/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itchFamily="2" charset="-122"/>
                    <a:ea typeface="宋体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定义，即可计算出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估价函数值</a:t>
                </a:r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宋体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1">
                <a:blip r:embed="rId1"/>
                <a:stretch>
                  <a:fillRect l="-4" t="-11110" r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itchFamily="2" charset="-122"/>
                  <a:ea typeface="宋体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981200" y="2971800"/>
            <a:ext cx="5873021" cy="1143000"/>
            <a:chOff x="2438400" y="4876800"/>
            <a:chExt cx="4577621" cy="755588"/>
          </a:xfrm>
        </p:grpSpPr>
        <p:grpSp>
          <p:nvGrpSpPr>
            <p:cNvPr id="14" name="Group 28"/>
            <p:cNvGrpSpPr/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20" name="Group 34"/>
              <p:cNvGrpSpPr/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/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29" name="Group 43"/>
              <p:cNvGrpSpPr/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/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/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11" name="Group 25"/>
              <p:cNvGrpSpPr/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747775" y="1828800"/>
            <a:ext cx="55952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状态、节点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  <a:endParaRPr lang="zh-CN" altLang="en-US" sz="24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0535" y="1782361"/>
            <a:ext cx="78486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以当前状态为根节点，生成一棵博弈树；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⑵ 对博弈树的每一个叶节点，利用估值函数给出估计值；</a:t>
            </a:r>
            <a:endParaRPr lang="en-US" altLang="zh-CN" sz="20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⑶ 从叶节点开始，一层层回溯。过程中，利用最大</a:t>
            </a:r>
            <a:r>
              <a:rPr lang="en-US" altLang="zh-CN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最小判定方法，</a:t>
            </a:r>
            <a:endParaRPr lang="en-US" altLang="zh-CN" sz="20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给出每一个节点的判定值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⑷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总是选择</a:t>
            </a:r>
            <a:r>
              <a:rPr lang="zh-CN" altLang="en-US" sz="2000" u="sng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下一层中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判定值最大的节点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/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/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9" name="Group 216"/>
            <p:cNvGrpSpPr/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/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/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/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/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/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/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/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/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/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/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/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/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/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/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/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/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/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/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/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/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/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/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/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/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/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/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/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/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0</a:t>
              </a:r>
              <a:endParaRPr kumimoji="1"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1</a:t>
              </a:r>
              <a:endParaRPr kumimoji="1"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3</a:t>
              </a:r>
              <a:endParaRPr kumimoji="1"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522538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-1 </a:t>
              </a:r>
              <a:endParaRPr kumimoji="1"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6-5=1 5-5=0 6-5=1 5-5=0 4-5=-1                              5-4=1      6-4=2</a:t>
              </a:r>
              <a:endParaRPr kumimoji="1" lang="en-US" altLang="zh-CN" dirty="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5-6=-1 5-5=0 5-6=-1 6-6=0 4-6=-2</a:t>
              </a:r>
              <a:endParaRPr kumimoji="1"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56" name="Group 351"/>
            <p:cNvGrpSpPr/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/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/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/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/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/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5</a:t>
              </a:r>
              <a:endParaRPr kumimoji="1"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486025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-2 </a:t>
              </a:r>
              <a:endParaRPr kumimoji="1"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78075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itchFamily="2" charset="-122"/>
                </a:rPr>
                <a:t>1 </a:t>
              </a:r>
              <a:endParaRPr kumimoji="1"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62" name="Group 372"/>
            <p:cNvGrpSpPr/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/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/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66" name="Group 384"/>
            <p:cNvGrpSpPr/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/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69" name="Group 393"/>
            <p:cNvGrpSpPr/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grpSp>
          <p:nvGrpSpPr>
            <p:cNvPr id="71" name="Group 397"/>
            <p:cNvGrpSpPr/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/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节点</a:t>
            </a:r>
            <a:endParaRPr kumimoji="1"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02" name="AutoShape 404"/>
          <p:cNvSpPr/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节点</a:t>
            </a:r>
            <a:endParaRPr kumimoji="1"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grpSp>
        <p:nvGrpSpPr>
          <p:cNvPr id="262" name="组合 261"/>
          <p:cNvGrpSpPr/>
          <p:nvPr/>
        </p:nvGrpSpPr>
        <p:grpSpPr>
          <a:xfrm>
            <a:off x="167425" y="2724745"/>
            <a:ext cx="8760791" cy="2846408"/>
            <a:chOff x="167425" y="2724745"/>
            <a:chExt cx="8760791" cy="2846408"/>
          </a:xfrm>
        </p:grpSpPr>
        <p:cxnSp>
          <p:nvCxnSpPr>
            <p:cNvPr id="263" name="直接连接符 262"/>
            <p:cNvCxnSpPr/>
            <p:nvPr/>
          </p:nvCxnSpPr>
          <p:spPr bwMode="auto">
            <a:xfrm>
              <a:off x="520700" y="2724745"/>
              <a:ext cx="840751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任意多边形 263"/>
            <p:cNvSpPr/>
            <p:nvPr/>
          </p:nvSpPr>
          <p:spPr bwMode="auto">
            <a:xfrm>
              <a:off x="167425" y="3902299"/>
              <a:ext cx="8718998" cy="1668854"/>
            </a:xfrm>
            <a:custGeom>
              <a:avLst/>
              <a:gdLst>
                <a:gd name="connsiteX0" fmla="*/ 0 w 8718998"/>
                <a:gd name="connsiteY0" fmla="*/ 0 h 1668854"/>
                <a:gd name="connsiteX1" fmla="*/ 3464417 w 8718998"/>
                <a:gd name="connsiteY1" fmla="*/ 90152 h 1668854"/>
                <a:gd name="connsiteX2" fmla="*/ 3940936 w 8718998"/>
                <a:gd name="connsiteY2" fmla="*/ 360608 h 1668854"/>
                <a:gd name="connsiteX3" fmla="*/ 3039414 w 8718998"/>
                <a:gd name="connsiteY3" fmla="*/ 1416676 h 1668854"/>
                <a:gd name="connsiteX4" fmla="*/ 3412902 w 8718998"/>
                <a:gd name="connsiteY4" fmla="*/ 1635616 h 1668854"/>
                <a:gd name="connsiteX5" fmla="*/ 7366716 w 8718998"/>
                <a:gd name="connsiteY5" fmla="*/ 1635616 h 1668854"/>
                <a:gd name="connsiteX6" fmla="*/ 7109138 w 8718998"/>
                <a:gd name="connsiteY6" fmla="*/ 1326524 h 1668854"/>
                <a:gd name="connsiteX7" fmla="*/ 6284890 w 8718998"/>
                <a:gd name="connsiteY7" fmla="*/ 309093 h 1668854"/>
                <a:gd name="connsiteX8" fmla="*/ 6954592 w 8718998"/>
                <a:gd name="connsiteY8" fmla="*/ 90152 h 1668854"/>
                <a:gd name="connsiteX9" fmla="*/ 8718998 w 8718998"/>
                <a:gd name="connsiteY9" fmla="*/ 51515 h 16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8998" h="1668854">
                  <a:moveTo>
                    <a:pt x="0" y="0"/>
                  </a:moveTo>
                  <a:cubicBezTo>
                    <a:pt x="1403797" y="15025"/>
                    <a:pt x="2807594" y="30051"/>
                    <a:pt x="3464417" y="90152"/>
                  </a:cubicBezTo>
                  <a:cubicBezTo>
                    <a:pt x="4121240" y="150253"/>
                    <a:pt x="4011770" y="139521"/>
                    <a:pt x="3940936" y="360608"/>
                  </a:cubicBezTo>
                  <a:cubicBezTo>
                    <a:pt x="3870102" y="581695"/>
                    <a:pt x="3127420" y="1204175"/>
                    <a:pt x="3039414" y="1416676"/>
                  </a:cubicBezTo>
                  <a:cubicBezTo>
                    <a:pt x="2951408" y="1629177"/>
                    <a:pt x="2691685" y="1599126"/>
                    <a:pt x="3412902" y="1635616"/>
                  </a:cubicBezTo>
                  <a:cubicBezTo>
                    <a:pt x="4134119" y="1672106"/>
                    <a:pt x="6750677" y="1687131"/>
                    <a:pt x="7366716" y="1635616"/>
                  </a:cubicBezTo>
                  <a:cubicBezTo>
                    <a:pt x="7982755" y="1584101"/>
                    <a:pt x="7109138" y="1326524"/>
                    <a:pt x="7109138" y="1326524"/>
                  </a:cubicBezTo>
                  <a:cubicBezTo>
                    <a:pt x="6928834" y="1105437"/>
                    <a:pt x="6310648" y="515155"/>
                    <a:pt x="6284890" y="309093"/>
                  </a:cubicBezTo>
                  <a:cubicBezTo>
                    <a:pt x="6259132" y="103031"/>
                    <a:pt x="6548907" y="133082"/>
                    <a:pt x="6954592" y="90152"/>
                  </a:cubicBezTo>
                  <a:cubicBezTo>
                    <a:pt x="7360277" y="47222"/>
                    <a:pt x="8718998" y="51515"/>
                    <a:pt x="8718998" y="51515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/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/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/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</a:rPr>
              <a:t>立场，下一步扩展 </a:t>
            </a:r>
            <a:r>
              <a:rPr lang="en-US" altLang="zh-CN" sz="1600" dirty="0" smtClean="0">
                <a:solidFill>
                  <a:srgbClr val="FF0000"/>
                </a:solidFill>
                <a:latin typeface="宋体" pitchFamily="2" charset="-122"/>
              </a:rPr>
              <a:t>?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  <a:endParaRPr lang="zh-CN" altLang="en-US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377" y="1793174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 typeface="宋体" pitchFamily="2" charset="-122"/>
              <a:buChar char="□"/>
            </a:pPr>
            <a:r>
              <a:rPr kumimoji="1" lang="zh-CN" altLang="en-US" sz="2000" b="1" dirty="0" smtClean="0">
                <a:latin typeface="+mn-ea"/>
              </a:rPr>
              <a:t>上述“</a:t>
            </a:r>
            <a:r>
              <a:rPr kumimoji="1" lang="zh-CN" altLang="en-US" sz="2000" b="1" u="sng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宋体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博弈树</a:t>
            </a:r>
            <a:r>
              <a:rPr kumimoji="1" lang="zh-CN" altLang="en-US" sz="2000" b="1" dirty="0" smtClean="0">
                <a:latin typeface="+mn-ea"/>
              </a:rPr>
              <a:t>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边生成节点边对节点估值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倒推值范围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，及时停止扩展那些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必要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71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3911327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①、将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给定的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，对其进行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控制符操作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，生成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一组子状态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②、检查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要求达到的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是否在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这些子状态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出现？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1800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◇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出现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，搜索成功，找到问题的解。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1800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◇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未出现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，则按某种搜索策略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盲目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/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启发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从已生成的子状态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endParaRPr kumimoji="1" lang="en-US" altLang="zh-CN" sz="18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再选择一个状态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继续扩展。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③、重复上述过程，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直到子状态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中出现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或者没有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可继续扩展的节点为止。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对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一个节点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进行</a:t>
                </a:r>
                <a:r>
                  <a:rPr kumimoji="1" lang="zh-CN" altLang="en-US" sz="1800" b="1" dirty="0" smtClean="0">
                    <a:latin typeface="宋体" pitchFamily="2" charset="-122"/>
                    <a:ea typeface="楷体_GB2312" pitchFamily="49" charset="-122"/>
                  </a:rPr>
                  <a:t>“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zh-CN" altLang="en-US" sz="1800" b="1" dirty="0" smtClean="0">
                    <a:latin typeface="宋体" pitchFamily="2" charset="-122"/>
                    <a:ea typeface="楷体_GB2312" pitchFamily="49" charset="-122"/>
                  </a:rPr>
                  <a:t>”</a:t>
                </a:r>
                <a:r>
                  <a:rPr kumimoji="1" lang="en-US" altLang="zh-CN" sz="18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指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对该节点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施加某个可用的操作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生成该节点</a:t>
                </a:r>
                <a:endParaRPr kumimoji="1" lang="en-US" altLang="zh-CN" sz="1800" b="1" u="wavyHeavy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的一组子节点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。另外，还须注意搜索策略、方向</a:t>
                </a: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限定。</a:t>
                </a:r>
                <a:endParaRPr kumimoji="1" lang="en-US" altLang="zh-CN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（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在普通算法中加入策略）</a:t>
                </a:r>
                <a:endParaRPr kumimoji="1" lang="zh-CN" altLang="en-US" sz="18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57139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3911327"/>
              </a:xfrm>
              <a:blipFill rotWithShape="1">
                <a:blip r:embed="rId1"/>
                <a:stretch>
                  <a:fillRect l="-2" t="-15" r="6" b="-7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36759" y="990600"/>
            <a:ext cx="3886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 smtClean="0">
                <a:solidFill>
                  <a:schemeClr val="tx2"/>
                </a:solidFill>
              </a:rPr>
              <a:t>状态空间搜索的</a:t>
            </a:r>
            <a:r>
              <a:rPr lang="zh-CN" altLang="en-US" dirty="0" smtClean="0">
                <a:solidFill>
                  <a:srgbClr val="FF0000"/>
                </a:solidFill>
              </a:rPr>
              <a:t>基本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倒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推取大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；（与</a:t>
            </a: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→倒推取小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276600" y="1201698"/>
            <a:ext cx="54102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itchFamily="2" charset="-122"/>
                <a:ea typeface="宋体" pitchFamily="2" charset="-122"/>
              </a:rPr>
              <a:t>→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比较（下层与上层比较）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4531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7218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  <a:endParaRPr kumimoji="0"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  <a:endParaRPr kumimoji="0"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  <a:endParaRPr kumimoji="0"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  <a:endParaRPr kumimoji="0" lang="en-US" altLang="zh-CN" sz="2000" b="1">
                <a:solidFill>
                  <a:srgbClr val="000000"/>
                </a:solidFill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/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/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  <a:endParaRPr kumimoji="0" lang="en-US" altLang="zh-CN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  <a:endParaRPr kumimoji="0" lang="en-US" altLang="zh-CN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  <a:endParaRPr kumimoji="0" lang="en-US" altLang="zh-CN" sz="20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/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  <a:endParaRPr kumimoji="0" lang="zh-CN" altLang="en-US" sz="1800" b="1">
                <a:solidFill>
                  <a:srgbClr val="3366CC"/>
                </a:solidFill>
              </a:endParaRP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  <a:endParaRPr kumimoji="0" lang="zh-CN" altLang="en-US" sz="1800" b="1" dirty="0">
                <a:solidFill>
                  <a:srgbClr val="3366CC"/>
                </a:solidFill>
              </a:endParaRP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  <a:endParaRPr kumimoji="0" lang="zh-CN" altLang="en-US" sz="1800" b="1">
                <a:solidFill>
                  <a:srgbClr val="3366CC"/>
                </a:solidFill>
              </a:endParaRP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9598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7447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7965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6074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6168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wavyHeavy" strike="noStrike" cap="none" normalizeH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3934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41094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5004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52400" y="126642"/>
            <a:ext cx="19295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归纳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AutoShape 4"/>
          <p:cNvSpPr/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第一个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被考察的叶节点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AutoShape 5"/>
          <p:cNvSpPr/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考察完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ea typeface="楷体_GB2312" pitchFamily="49" charset="-122"/>
                <a:cs typeface="Times New Roman" panose="02020603050405020304" pitchFamily="18" charset="0"/>
              </a:rPr>
              <a:t>所以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  <a:endParaRPr lang="en-US" altLang="zh-CN" sz="1400" b="1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/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/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考察叶节点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。此时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不必继续搜索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  <a:endParaRPr lang="en-US" altLang="zh-CN" sz="1800" b="1">
                <a:solidFill>
                  <a:srgbClr val="FF0000"/>
                </a:solidFill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  <a:endParaRPr lang="en-US" altLang="zh-CN" sz="1800" b="1">
                <a:solidFill>
                  <a:srgbClr val="000000"/>
                </a:solidFill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/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/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/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/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/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/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/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  <a:endParaRPr lang="zh-CN" altLang="en-US" sz="2000" b="1" dirty="0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  <a:endParaRPr lang="zh-CN" altLang="en-US" sz="2000" b="1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  <a:endParaRPr lang="zh-CN" altLang="en-US" sz="2000" b="1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  <a:endParaRPr lang="zh-CN" altLang="en-US" sz="2000" b="1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  <a:endParaRPr lang="zh-CN" altLang="en-US" sz="2000" b="1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  <a:endParaRPr lang="zh-CN" altLang="en-US" sz="2000" b="1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  <a:endParaRPr lang="zh-CN" altLang="en-US" sz="2000" b="1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  <a:endParaRPr lang="zh-CN" altLang="en-US" sz="2000" b="1"/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  <a:endParaRPr lang="zh-CN" altLang="en-US" sz="2400" b="1">
              <a:solidFill>
                <a:srgbClr val="9900FF"/>
              </a:solidFill>
            </a:endParaRP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itchFamily="2" charset="-122"/>
              </a:rPr>
              <a:t>③</a:t>
            </a:r>
            <a:r>
              <a:rPr lang="en-US" altLang="zh-CN" sz="1800" dirty="0" smtClean="0">
                <a:latin typeface="宋体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85800" y="914400"/>
            <a:ext cx="1676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/>
              <a:t>本章小结</a:t>
            </a:r>
            <a:endParaRPr lang="zh-CN" altLang="en-US" sz="2800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85800" y="1905000"/>
            <a:ext cx="2819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dirty="0" smtClean="0">
                <a:latin typeface="+mn-ea"/>
                <a:ea typeface="+mn-ea"/>
              </a:rPr>
              <a:t>推理</a:t>
            </a:r>
            <a:r>
              <a:rPr lang="zh-CN" altLang="en-US" dirty="0">
                <a:latin typeface="+mn-ea"/>
                <a:ea typeface="+mn-ea"/>
              </a:rPr>
              <a:t>的基本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Tx/>
              <a:buChar char="□"/>
            </a:pPr>
            <a:r>
              <a:rPr lang="zh-CN" altLang="en-US" dirty="0" smtClean="0">
                <a:latin typeface="+mn-ea"/>
              </a:rPr>
              <a:t>搜索策略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672" y="1847701"/>
            <a:ext cx="1526928" cy="461665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46585" y="1002268"/>
            <a:ext cx="61261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en-US" dirty="0">
                <a:latin typeface="+mn-ea"/>
                <a:ea typeface="+mn-ea"/>
              </a:rPr>
              <a:t>搜索算法的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数据结构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符号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约定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39634" y="1847701"/>
            <a:ext cx="6166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6672" y="2450604"/>
            <a:ext cx="1831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表：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4600" y="2450603"/>
            <a:ext cx="614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6672" y="3092202"/>
            <a:ext cx="832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38865" y="3092202"/>
            <a:ext cx="34682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（起始节点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根节点）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5208" y="3704034"/>
            <a:ext cx="764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38865" y="3701802"/>
            <a:ext cx="4193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逐步得到的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5208" y="4262735"/>
            <a:ext cx="786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47956" y="4272568"/>
            <a:ext cx="686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新生成，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不是自己先辈的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32083" y="914400"/>
            <a:ext cx="25500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2.2 </a:t>
            </a:r>
            <a:r>
              <a:rPr lang="zh-CN" altLang="en-US" sz="2800" dirty="0" smtClean="0">
                <a:solidFill>
                  <a:schemeClr val="tx2"/>
                </a:solidFill>
              </a:rPr>
              <a:t>图搜索</a:t>
            </a:r>
            <a:r>
              <a:rPr lang="zh-CN" altLang="en-US" sz="2800" dirty="0" smtClean="0">
                <a:solidFill>
                  <a:schemeClr val="tx2"/>
                </a:solidFill>
              </a:rPr>
              <a:t>策略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880" y="1903804"/>
            <a:ext cx="8012720" cy="2513509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一种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在图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中寻找路径的方法</a:t>
            </a: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数据库</a:t>
            </a: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初始节点集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满足终止条件时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目标节点集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变换为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规则序列问题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等价于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求得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一条路径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676400"/>
            <a:ext cx="8196262" cy="44958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⑴ 将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，建立当前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仅包含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的图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zh-CN" altLang="en-US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检查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表是否为空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，若为空，则问题无解，失败退出；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若不为空，即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第一个节点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取出放入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并标记该节点为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考查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是否为目标节点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。若是，即得到解，成功退出。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                           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即为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18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回溯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若不是，则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生成一组子节点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。将其中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不是节点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先辈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那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部分子节点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记入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将这组子节点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作为节点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中呈现出来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40535" y="959665"/>
            <a:ext cx="3124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zh-CN" altLang="en-US" dirty="0">
                <a:solidFill>
                  <a:schemeClr val="tx2"/>
                </a:solidFill>
              </a:rPr>
              <a:t>、图搜索的一般过程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610703" y="3174798"/>
            <a:ext cx="5095875" cy="277812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n:=FIRST(OPEN),REMOVE(n,OPEN),</a:t>
            </a:r>
            <a:r>
              <a:rPr lang="en-US" altLang="zh-CN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ADD(n,CLOSED)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81089" y="4094007"/>
            <a:ext cx="3338512" cy="276999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 GOAL(n) THEN EXIT(SUCCESS)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4572000" y="628650"/>
            <a:ext cx="4029075" cy="277813"/>
            <a:chOff x="4572000" y="609600"/>
            <a:chExt cx="4028934" cy="277000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609600"/>
              <a:ext cx="914368" cy="277000"/>
            </a:xfrm>
            <a:prstGeom prst="rect">
              <a:avLst/>
            </a:prstGeom>
            <a:noFill/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OPEN:=S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zh-CN" altLang="en-US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862593" y="609600"/>
              <a:ext cx="2738341" cy="277000"/>
            </a:xfrm>
            <a:prstGeom prst="rect">
              <a:avLst/>
            </a:prstGeom>
            <a:noFill/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仅有根节点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G=G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4572000" y="1009650"/>
            <a:ext cx="4029075" cy="2857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IF(OPEN)=( )THEN EXIT(FAIL)</a:t>
            </a:r>
            <a:endParaRPr lang="zh-CN" altLang="en-US" sz="1800" baseline="-10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10000" y="5396247"/>
            <a:ext cx="3490913" cy="277812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EXPAND(n)→M(m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G:=ADD(m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,G)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线形标注 1(带强调线) 13"/>
          <p:cNvSpPr/>
          <p:nvPr/>
        </p:nvSpPr>
        <p:spPr bwMode="auto">
          <a:xfrm>
            <a:off x="5257800" y="5879275"/>
            <a:ext cx="3276600" cy="553998"/>
          </a:xfrm>
          <a:prstGeom prst="accentCallout1">
            <a:avLst>
              <a:gd name="adj1" fmla="val 33531"/>
              <a:gd name="adj2" fmla="val 101688"/>
              <a:gd name="adj3" fmla="val -176832"/>
              <a:gd name="adj4" fmla="val 81985"/>
            </a:avLst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90805" indent="-90805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未在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上层节点中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过</a:t>
            </a:r>
            <a:endParaRPr lang="en-US" altLang="zh-CN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0805" indent="-90805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出现过，应删除。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未扩展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752600"/>
            <a:ext cx="7891463" cy="4038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针对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，分别作如下处理：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① 对那些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成员，设置一个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将其放入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（新生成的子节点→添加）</a:t>
            </a:r>
            <a:endParaRPr kumimoji="1" lang="zh-CN" altLang="en-US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② 对原来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中出现过，但还未被扩展的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要修改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它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已生成、未扩展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③ 对先前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中出现过，并已扩展的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是否需要修</a:t>
            </a:r>
            <a:endParaRPr kumimoji="1" lang="zh-CN" altLang="en-US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其后继节点指向父节点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已经扩展→后继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按某种策略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表中的节点进行排序。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1 1"/>
          <p:cNvSpPr/>
          <p:nvPr/>
        </p:nvSpPr>
        <p:spPr bwMode="auto">
          <a:xfrm>
            <a:off x="685800" y="228600"/>
            <a:ext cx="3352800" cy="304800"/>
          </a:xfrm>
          <a:prstGeom prst="borderCallout1">
            <a:avLst>
              <a:gd name="adj1" fmla="val 100568"/>
              <a:gd name="adj2" fmla="val -540"/>
              <a:gd name="adj3" fmla="val 685547"/>
              <a:gd name="adj4" fmla="val 50264"/>
            </a:avLst>
          </a:prstGeom>
          <a:noFill/>
          <a:ln>
            <a:prstDash val="soli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中均未出现过</a:t>
            </a:r>
            <a:endParaRPr lang="zh-CN" altLang="en-US" sz="2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线形标注 1 3"/>
          <p:cNvSpPr/>
          <p:nvPr/>
        </p:nvSpPr>
        <p:spPr bwMode="auto">
          <a:xfrm>
            <a:off x="2605088" y="685800"/>
            <a:ext cx="4816475" cy="304800"/>
          </a:xfrm>
          <a:prstGeom prst="borderCallout1">
            <a:avLst>
              <a:gd name="adj1" fmla="val 100568"/>
              <a:gd name="adj2" fmla="val 50"/>
              <a:gd name="adj3" fmla="val 833688"/>
              <a:gd name="adj4" fmla="val -2798"/>
            </a:avLst>
          </a:prstGeom>
          <a:noFill/>
          <a:ln>
            <a:prstDash val="soli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中取出放入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中，准备扩展的</a:t>
            </a:r>
            <a:endParaRPr lang="zh-CN" altLang="en-US" sz="2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线形标注 1 4"/>
          <p:cNvSpPr/>
          <p:nvPr/>
        </p:nvSpPr>
        <p:spPr bwMode="auto">
          <a:xfrm>
            <a:off x="5972175" y="1143000"/>
            <a:ext cx="2605088" cy="307975"/>
          </a:xfrm>
          <a:prstGeom prst="borderCallout1">
            <a:avLst>
              <a:gd name="adj1" fmla="val 95869"/>
              <a:gd name="adj2" fmla="val -128"/>
              <a:gd name="adj3" fmla="val 936685"/>
              <a:gd name="adj4" fmla="val -136163"/>
            </a:avLst>
          </a:prstGeom>
          <a:noFill/>
          <a:ln>
            <a:prstDash val="soli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中扩展过的</a:t>
            </a:r>
            <a:endParaRPr lang="zh-CN" altLang="en-US" sz="2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1053971" y="2438400"/>
            <a:ext cx="0" cy="1828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58841" y="5809306"/>
            <a:ext cx="63246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571500" indent="-571500" eaLnBrk="1" hangingPunct="1">
              <a:spcAft>
                <a:spcPts val="0"/>
              </a:spcAft>
            </a:pPr>
            <a:r>
              <a:rPr kumimoji="1" lang="en-US" altLang="zh-CN" sz="1800" dirty="0" smtClean="0"/>
              <a:t>【</a:t>
            </a:r>
            <a:r>
              <a:rPr kumimoji="1" lang="zh-CN" altLang="en-US" sz="1800" dirty="0" smtClean="0"/>
              <a:t>⑵ </a:t>
            </a:r>
            <a:r>
              <a:rPr kumimoji="1" lang="zh-CN" altLang="en-US" sz="1800" dirty="0"/>
              <a:t>检查</a:t>
            </a:r>
            <a:r>
              <a:rPr kumimoji="1" lang="en-US" altLang="zh-CN" sz="1800" dirty="0">
                <a:solidFill>
                  <a:srgbClr val="FF0000"/>
                </a:solidFill>
              </a:rPr>
              <a:t>OPEN</a:t>
            </a:r>
            <a:r>
              <a:rPr kumimoji="1" lang="zh-CN" altLang="en-US" sz="1800" dirty="0">
                <a:solidFill>
                  <a:srgbClr val="FF0000"/>
                </a:solidFill>
              </a:rPr>
              <a:t>表是否为空</a:t>
            </a:r>
            <a:r>
              <a:rPr kumimoji="1" lang="zh-CN" altLang="en-US" sz="1800" dirty="0"/>
              <a:t>，若为空，则问题无解，失败</a:t>
            </a:r>
            <a:r>
              <a:rPr kumimoji="1" lang="zh-CN" altLang="en-US" sz="1800" dirty="0" smtClean="0"/>
              <a:t>退出</a:t>
            </a:r>
            <a:r>
              <a:rPr kumimoji="1" lang="en-US" altLang="zh-CN" sz="1800" dirty="0" smtClean="0"/>
              <a:t>】</a:t>
            </a:r>
            <a:endParaRPr kumimoji="1"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/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/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1752600" y="3795713"/>
            <a:ext cx="2635250" cy="1470025"/>
            <a:chOff x="1752601" y="3795951"/>
            <a:chExt cx="2580537" cy="1470362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51"/>
              <a:ext cx="0" cy="108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/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 bwMode="auto">
          <a:xfrm>
            <a:off x="4543425" y="3795713"/>
            <a:ext cx="1697038" cy="1481137"/>
            <a:chOff x="4544197" y="3795951"/>
            <a:chExt cx="1696736" cy="1480914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 bwMode="auto">
          <a:xfrm>
            <a:off x="773113" y="5248275"/>
            <a:ext cx="2463800" cy="811213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85800" y="990600"/>
            <a:ext cx="3657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</a:rPr>
              <a:t>、一般</a:t>
            </a:r>
            <a:r>
              <a:rPr lang="zh-CN" altLang="en-US" dirty="0">
                <a:solidFill>
                  <a:schemeClr val="tx2"/>
                </a:solidFill>
              </a:rPr>
              <a:t>搜索过程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dirty="0" smtClean="0">
                <a:solidFill>
                  <a:schemeClr val="tx2"/>
                </a:solidFill>
              </a:rPr>
              <a:t>描述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/>
          <p:nvPr/>
        </p:nvGrpSpPr>
        <p:grpSpPr bwMode="auto">
          <a:xfrm>
            <a:off x="685800" y="1905000"/>
            <a:ext cx="8153400" cy="3556000"/>
            <a:chOff x="685800" y="1905000"/>
            <a:chExt cx="8153400" cy="3556716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6996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6996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69961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6996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69961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69961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69961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内容提要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Text Box 48"/>
          <p:cNvSpPr txBox="1">
            <a:spLocks noChangeArrowheads="1"/>
          </p:cNvSpPr>
          <p:nvPr/>
        </p:nvSpPr>
        <p:spPr bwMode="auto">
          <a:xfrm>
            <a:off x="4540251" y="1905000"/>
            <a:ext cx="2089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、推理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的概念</a:t>
            </a:r>
            <a:endParaRPr lang="zh-CN" altLang="en-US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4540250" y="2590800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、搜索策略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4540250" y="3276600"/>
            <a:ext cx="2393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、自然演绎推理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4540251" y="3962400"/>
            <a:ext cx="2393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4</a:t>
            </a:r>
            <a:r>
              <a:rPr lang="zh-CN" altLang="en-US" dirty="0" smtClean="0">
                <a:latin typeface="+mn-ea"/>
                <a:ea typeface="+mn-ea"/>
              </a:rPr>
              <a:t>、归结演绎推理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4540250" y="4648200"/>
            <a:ext cx="3308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5</a:t>
            </a:r>
            <a:r>
              <a:rPr lang="zh-CN" altLang="en-US" dirty="0" smtClean="0">
                <a:latin typeface="+mn-ea"/>
                <a:ea typeface="+mn-ea"/>
              </a:rPr>
              <a:t>、基于规则的演绎推理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pic>
        <p:nvPicPr>
          <p:cNvPr id="10" name="Picture 53" descr="u=276253129,52541480&amp;fm=23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6248400" cy="5779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，具有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各种搜索策略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不同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先入先出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宋体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扩展，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兄弟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分枝。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endParaRPr kumimoji="1" lang="en-US" altLang="zh-CN" sz="1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68216" y="984736"/>
            <a:ext cx="4208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>
                <a:solidFill>
                  <a:schemeClr val="tx2"/>
                </a:solidFill>
              </a:rPr>
              <a:t>图搜索一般过程的几点说明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附：数据结构知识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u="wavyHeavy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线性表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线性结构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头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栈顶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进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插入和删除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358" y="1831975"/>
            <a:ext cx="8077200" cy="3806825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(6)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针对集合</a:t>
            </a:r>
            <a:r>
              <a:rPr kumimoji="1" lang="en-US" altLang="zh-CN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中，子节点的不同情况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进行处理时，若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第②种情况时，其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</a:rPr>
              <a:t>新生成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节点应作为哪一个节点的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呢？（如何确定集合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的父节点？）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一般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路径上的代价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来决定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哪一条路径的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代价小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，相应的节点就作为其父节点。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：路径上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所有“有向边”的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代价之和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286000" y="5100935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/>
              <a:t>---</a:t>
            </a:r>
            <a:r>
              <a:rPr kumimoji="1" lang="zh-CN" altLang="en-US" dirty="0">
                <a:solidFill>
                  <a:srgbClr val="FF0000"/>
                </a:solidFill>
              </a:rPr>
              <a:t>代价搜索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线形标注 2(无边框) 3"/>
          <p:cNvSpPr/>
          <p:nvPr/>
        </p:nvSpPr>
        <p:spPr bwMode="auto">
          <a:xfrm flipH="1">
            <a:off x="1410237" y="978795"/>
            <a:ext cx="6679842" cy="307777"/>
          </a:xfrm>
          <a:prstGeom prst="callout2">
            <a:avLst>
              <a:gd name="adj1" fmla="val 18750"/>
              <a:gd name="adj2" fmla="val -1007"/>
              <a:gd name="adj3" fmla="val 18750"/>
              <a:gd name="adj4" fmla="val -4906"/>
              <a:gd name="adj5" fmla="val 270624"/>
              <a:gd name="adj6" fmla="val -478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已生成、未扩展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取出放入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但尚未扩展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609600" y="709613"/>
            <a:ext cx="8001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一个</a:t>
            </a:r>
            <a:r>
              <a:rPr lang="zh-CN" altLang="en-US" dirty="0">
                <a:solidFill>
                  <a:srgbClr val="FF0000"/>
                </a:solidFill>
              </a:rPr>
              <a:t>新生成</a:t>
            </a:r>
            <a:r>
              <a:rPr lang="zh-CN" altLang="en-US" dirty="0">
                <a:solidFill>
                  <a:schemeClr val="tx2"/>
                </a:solidFill>
              </a:rPr>
              <a:t>的节点，若</a:t>
            </a:r>
            <a:r>
              <a:rPr lang="zh-CN" altLang="en-US" u="sng" dirty="0">
                <a:solidFill>
                  <a:schemeClr val="tx2"/>
                </a:solidFill>
              </a:rPr>
              <a:t>已作为其它节点的后继节点</a:t>
            </a:r>
            <a:r>
              <a:rPr lang="zh-CN" altLang="en-US" dirty="0">
                <a:solidFill>
                  <a:srgbClr val="FF0000"/>
                </a:solidFill>
              </a:rPr>
              <a:t>被生成过</a:t>
            </a:r>
            <a:r>
              <a:rPr lang="en-US" altLang="zh-CN" dirty="0" smtClean="0">
                <a:solidFill>
                  <a:schemeClr val="tx2"/>
                </a:solidFill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图</a:t>
            </a:r>
            <a:r>
              <a:rPr lang="zh-CN" altLang="en-US" dirty="0">
                <a:solidFill>
                  <a:srgbClr val="0000FF"/>
                </a:solidFill>
              </a:rPr>
              <a:t>中出现过</a:t>
            </a:r>
            <a:r>
              <a:rPr lang="en-US" altLang="zh-CN" dirty="0">
                <a:solidFill>
                  <a:schemeClr val="tx2"/>
                </a:solidFill>
              </a:rPr>
              <a:t>)</a:t>
            </a:r>
            <a:r>
              <a:rPr lang="zh-CN" altLang="en-US" dirty="0">
                <a:solidFill>
                  <a:schemeClr val="tx2"/>
                </a:solidFill>
              </a:rPr>
              <a:t>，该新节点应作为哪个节点的后继节点？</a:t>
            </a:r>
            <a:endParaRPr lang="zh-CN" altLang="en-US" dirty="0">
              <a:solidFill>
                <a:schemeClr val="tx2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685800" y="1897062"/>
            <a:ext cx="7772400" cy="3894138"/>
            <a:chOff x="685800" y="1752599"/>
            <a:chExt cx="7772400" cy="3894581"/>
          </a:xfrm>
        </p:grpSpPr>
        <p:sp>
          <p:nvSpPr>
            <p:cNvPr id="44036" name="Rectangle 5"/>
            <p:cNvSpPr>
              <a:spLocks noChangeArrowheads="1"/>
            </p:cNvSpPr>
            <p:nvPr/>
          </p:nvSpPr>
          <p:spPr bwMode="auto">
            <a:xfrm>
              <a:off x="685800" y="1752599"/>
              <a:ext cx="7543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●：已扩展节点，位于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CLOSED</a:t>
              </a:r>
              <a:r>
                <a:rPr lang="zh-CN" altLang="en-US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中；</a:t>
              </a:r>
              <a:r>
                <a:rPr lang="zh-CN" altLang="zh-CN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○</a:t>
              </a:r>
              <a:r>
                <a:rPr lang="zh-CN" altLang="en-US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：未扩展节点，位于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OPEN</a:t>
              </a:r>
              <a:r>
                <a:rPr lang="zh-CN" altLang="en-US" sz="2000">
                  <a:solidFill>
                    <a:schemeClr val="tx2"/>
                  </a:solidFill>
                  <a:latin typeface="宋体" pitchFamily="2" charset="-122"/>
                  <a:ea typeface="宋体" pitchFamily="2" charset="-122"/>
                </a:rPr>
                <a:t>中。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pic>
          <p:nvPicPr>
            <p:cNvPr id="44037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87" y="2365176"/>
              <a:ext cx="3688413" cy="327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65177"/>
              <a:ext cx="3657600" cy="328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838200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</a:t>
            </a:r>
            <a:r>
              <a:rPr lang="en-US" altLang="zh-CN" sz="2800" dirty="0" smtClean="0">
                <a:solidFill>
                  <a:schemeClr val="tx2"/>
                </a:solidFill>
              </a:rPr>
              <a:t>.3 </a:t>
            </a:r>
            <a:r>
              <a:rPr lang="zh-CN" altLang="en-US" sz="2800" dirty="0">
                <a:solidFill>
                  <a:schemeClr val="tx2"/>
                </a:solidFill>
              </a:rPr>
              <a:t>盲目搜索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15464" y="1899136"/>
            <a:ext cx="7842736" cy="3352800"/>
          </a:xfrm>
        </p:spPr>
        <p:txBody>
          <a:bodyPr lIns="0" tIns="0" rIns="0" bIns="0"/>
          <a:lstStyle/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盲目搜索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深度优先搜索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只适用于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5865"/>
              <a:gd name="adj2" fmla="val -151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  <a:endParaRPr lang="zh-CN" altLang="en-US" sz="20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3129" y="1752600"/>
            <a:ext cx="7626471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</a:t>
            </a:r>
            <a:r>
              <a:rPr kumimoji="1" lang="zh-CN" altLang="en-US" sz="2000" b="1" u="wavyHeavy" dirty="0" smtClean="0">
                <a:solidFill>
                  <a:srgbClr val="0000FF"/>
                </a:solidFill>
                <a:ea typeface="楷体_GB2312" pitchFamily="49" charset="-122"/>
              </a:rPr>
              <a:t>逐层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扩展节点，搜索目标节点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的方法。</a:t>
            </a:r>
            <a:endParaRPr kumimoji="1" lang="zh-CN" altLang="en-US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代价较高</a:t>
            </a:r>
            <a:r>
              <a:rPr kumimoji="1" lang="zh-CN" altLang="en-US" sz="2000" b="1" dirty="0" smtClean="0">
                <a:ea typeface="楷体_GB2312" pitchFamily="49" charset="-122"/>
              </a:rPr>
              <a:t>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</a:t>
            </a:r>
            <a:r>
              <a:rPr kumimoji="1" lang="zh-CN" altLang="en-US" sz="2000" b="1" dirty="0" smtClean="0">
                <a:ea typeface="楷体_GB2312" pitchFamily="49" charset="-122"/>
              </a:rPr>
              <a:t>则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一定能找到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  <a:endParaRPr kumimoji="1" lang="en-US" altLang="zh-CN" sz="2000" b="1" dirty="0" smtClean="0">
              <a:latin typeface="+mn-ea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49224" y="990600"/>
            <a:ext cx="495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</a:rPr>
              <a:t>、宽度优先搜索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2363" y="2865438"/>
            <a:ext cx="6802436" cy="3306762"/>
            <a:chOff x="1122363" y="2865438"/>
            <a:chExt cx="6802436" cy="3306762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63" y="2865438"/>
              <a:ext cx="4059061" cy="3306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486399" y="3137371"/>
              <a:ext cx="2438400" cy="2385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marL="342900" indent="-342900" eaLnBrk="1" hangingPunct="1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FontTx/>
                <a:buChar char="◇"/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wavyHeavy" dirty="0"/>
                <a:t>必须搜索完</a:t>
              </a:r>
              <a:r>
                <a:rPr lang="zh-CN" altLang="en-US" sz="2000" u="wavyHeavy" dirty="0">
                  <a:solidFill>
                    <a:srgbClr val="FF0000"/>
                  </a:solidFill>
                </a:rPr>
                <a:t>本</a:t>
              </a:r>
              <a:r>
                <a:rPr lang="zh-CN" altLang="en-US" sz="2000" u="wavyHeavy" dirty="0" smtClean="0">
                  <a:solidFill>
                    <a:srgbClr val="FF0000"/>
                  </a:solidFill>
                </a:rPr>
                <a:t>层中</a:t>
              </a:r>
              <a:r>
                <a:rPr lang="zh-CN" altLang="en-US" sz="2000" u="wavyHeavy" dirty="0" smtClean="0"/>
                <a:t>的</a:t>
              </a:r>
              <a:r>
                <a:rPr lang="zh-CN" altLang="en-US" sz="2000" u="wavyHeavy" dirty="0"/>
                <a:t>所有节点</a:t>
              </a:r>
              <a:r>
                <a:rPr lang="zh-CN" altLang="en-US" sz="2000" dirty="0"/>
                <a:t>。</a:t>
              </a:r>
              <a:endParaRPr lang="zh-CN" altLang="en-US" sz="2000" dirty="0"/>
            </a:p>
            <a:p>
              <a:pPr marL="342900" indent="-342900" eaLnBrk="1" hangingPunct="1">
                <a:lnSpc>
                  <a:spcPts val="3000"/>
                </a:lnSpc>
                <a:buClr>
                  <a:srgbClr val="FF0000"/>
                </a:buClr>
                <a:buFontTx/>
                <a:buChar char="◇"/>
              </a:pPr>
              <a:r>
                <a:rPr lang="zh-CN" altLang="en-US" sz="2000" dirty="0" smtClean="0"/>
                <a:t>解</a:t>
              </a:r>
              <a:r>
                <a:rPr lang="zh-CN" altLang="en-US" sz="2000" dirty="0"/>
                <a:t>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遍历</a:t>
              </a:r>
              <a:endParaRPr lang="en-US" altLang="zh-CN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Tx/>
                  <a:buChar char="□"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，在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Heavy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未全部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搜索完之前，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不能进入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Heavy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节点的搜索。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按进入的先后排序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排在前面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排在后面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◇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◇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搜索次序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4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各种搜索策略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44034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  <a:blipFill rotWithShape="1">
                <a:blip r:embed="rId1"/>
                <a:stretch>
                  <a:fillRect l="-7" t="-17" r="-732" b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665410" y="988891"/>
            <a:ext cx="41351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⑴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768" y="1752600"/>
            <a:ext cx="8001000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指向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682872" y="962515"/>
            <a:ext cx="3733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itchFamily="2" charset="-122"/>
                <a:ea typeface="宋体" pitchFamily="2" charset="-122"/>
              </a:rPr>
              <a:t>⑵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222632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宽度优先的体现？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在搜索树中，找到一条通向目标节点的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1758" y="1778358"/>
            <a:ext cx="5181600" cy="4415624"/>
            <a:chOff x="2311758" y="1778358"/>
            <a:chExt cx="5181600" cy="44156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58" y="1778358"/>
              <a:ext cx="5181600" cy="441562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339921" y="4406721"/>
              <a:ext cx="457200" cy="3048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4373" y="1819473"/>
            <a:ext cx="7988121" cy="3821559"/>
          </a:xfrm>
        </p:spPr>
        <p:txBody>
          <a:bodyPr wrap="square" lIns="0" tIns="0" rIns="0" bIns="0">
            <a:spAutoFit/>
          </a:bodyPr>
          <a:lstStyle/>
          <a:p>
            <a:pPr marL="271780" indent="-27178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表示问题</a:t>
            </a:r>
            <a:r>
              <a:rPr lang="zh-CN" altLang="en-US" sz="2000" b="1" dirty="0" smtClean="0">
                <a:latin typeface="+mn-ea"/>
              </a:rPr>
              <a:t>是为了进一步解决问题。因此，</a:t>
            </a:r>
            <a:r>
              <a:rPr lang="zh-CN" altLang="en-US" sz="2000" b="1" u="wavyHeavy" dirty="0" smtClean="0">
                <a:latin typeface="+mn-ea"/>
              </a:rPr>
              <a:t>有了</a:t>
            </a:r>
            <a:r>
              <a:rPr lang="zh-CN" altLang="en-US" sz="2000" b="1" dirty="0" smtClean="0">
                <a:latin typeface="+mn-ea"/>
              </a:rPr>
              <a:t>知识的表示方法之后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就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解决问题的方法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两个方面：</a:t>
            </a:r>
            <a:r>
              <a:rPr lang="zh-CN" altLang="en-US" sz="2000" b="1" dirty="0" smtClean="0">
                <a:latin typeface="+mn-ea"/>
              </a:rPr>
              <a:t>问题表示、具体求解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  <a:p>
            <a:pPr marL="271780" indent="-27178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从问题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2000" b="1" dirty="0" smtClean="0">
                <a:latin typeface="+mn-ea"/>
              </a:rPr>
              <a:t>到问题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解决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u="wavyHeavy" dirty="0" smtClean="0">
                <a:latin typeface="+mn-ea"/>
              </a:rPr>
              <a:t>须经过</a:t>
            </a:r>
            <a:r>
              <a:rPr lang="zh-CN" altLang="en-US" sz="2000" b="1" dirty="0" smtClean="0"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求解过程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搜索过程</a:t>
            </a:r>
            <a:endParaRPr lang="en-US" altLang="zh-CN" sz="2000" b="1" dirty="0">
              <a:latin typeface="+mn-ea"/>
            </a:endParaRPr>
          </a:p>
          <a:p>
            <a:pPr marL="271780" indent="-27178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必须采用适当的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搜索技术</a:t>
            </a:r>
            <a:r>
              <a:rPr lang="zh-CN" altLang="en-US" sz="2000" b="1" dirty="0" smtClean="0">
                <a:latin typeface="+mn-ea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latin typeface="+mn-ea"/>
              </a:rPr>
              <a:t>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推理技术</a:t>
            </a:r>
            <a:r>
              <a:rPr lang="zh-CN" altLang="en-US" sz="2000" b="1" dirty="0" smtClean="0">
                <a:latin typeface="+mn-ea"/>
              </a:rPr>
              <a:t>，力求找到问题的解答。</a:t>
            </a:r>
            <a:endParaRPr lang="zh-CN" altLang="en-US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latin typeface="+mn-ea"/>
              </a:rPr>
              <a:t>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zh-CN" altLang="en-US" sz="2000" b="1" dirty="0" smtClean="0">
                <a:latin typeface="+mn-ea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初始问题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路径</a:t>
            </a:r>
            <a:endParaRPr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latin typeface="+mn-ea"/>
              </a:rPr>
              <a:t>：如何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利用知识</a:t>
            </a:r>
            <a:r>
              <a:rPr lang="zh-CN" altLang="en-US" sz="2000" b="1" dirty="0" smtClean="0">
                <a:latin typeface="+mn-ea"/>
              </a:rPr>
              <a:t>，尽可能</a:t>
            </a:r>
            <a:r>
              <a:rPr lang="zh-CN" altLang="en-US" sz="2000" b="1" u="wavyHeavy" dirty="0" smtClean="0">
                <a:latin typeface="+mn-ea"/>
              </a:rPr>
              <a:t>高效找到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问题的解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      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推理方法</a:t>
            </a:r>
            <a:r>
              <a:rPr lang="zh-CN" altLang="en-US" sz="2000" b="1" dirty="0" smtClean="0">
                <a:latin typeface="+mn-ea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解的搜索</a:t>
            </a:r>
            <a:r>
              <a:rPr lang="zh-CN" altLang="en-US" sz="2000" b="1" dirty="0" smtClean="0">
                <a:latin typeface="+mn-ea"/>
              </a:rPr>
              <a:t>”。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266" y="914400"/>
            <a:ext cx="478193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 smtClean="0">
                <a:latin typeface="+mn-ea"/>
                <a:ea typeface="+mn-ea"/>
              </a:rPr>
              <a:t>问题的知识表示→问题的解决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290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</a:t>
            </a:r>
            <a:endParaRPr lang="zh-CN" alt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  <a:endParaRPr kumimoji="1"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251" name="Group 55"/>
          <p:cNvGrpSpPr/>
          <p:nvPr/>
        </p:nvGrpSpPr>
        <p:grpSpPr bwMode="auto">
          <a:xfrm>
            <a:off x="3352800" y="3657600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/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itchFamily="2" charset="-122"/>
                  </a:rPr>
                  <a:t>0</a:t>
                </a:r>
                <a:endParaRPr kumimoji="1" lang="en-US" altLang="zh-CN" baseline="-1800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53255" name="Group 53"/>
            <p:cNvGrpSpPr/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1pPr>
                <a:lvl2pPr marL="908050" indent="146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2pPr>
                <a:lvl3pPr marL="1304925" indent="-508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3pPr>
                <a:lvl4pPr marL="1694180" indent="-65405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4pPr>
                <a:lvl5pPr marL="2094230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5pPr>
                <a:lvl6pPr marL="25514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6pPr>
                <a:lvl7pPr marL="30086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7pPr>
                <a:lvl8pPr marL="34658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8pPr>
                <a:lvl9pPr marL="3923030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endParaRPr lang="en-US" altLang="zh-CN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itchFamily="2" charset="-122"/>
                  </a:rPr>
                  <a:t>g</a:t>
                </a:r>
                <a:endParaRPr kumimoji="1" lang="en-US" altLang="zh-CN" baseline="-8000" dirty="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77008" y="981808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⑶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  <a:endParaRPr kumimoji="1" lang="zh-CN" altLang="en-US" sz="24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587869" name="Group 93"/>
          <p:cNvGrpSpPr/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/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/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/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右下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，均需按照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②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前面已出现过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则将其放弃，不再重复画出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状态空间图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72921" y="914400"/>
            <a:ext cx="53468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⑷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宽度</a:t>
            </a:r>
            <a:r>
              <a:rPr lang="zh-CN" altLang="en-US" dirty="0">
                <a:solidFill>
                  <a:srgbClr val="0000FF"/>
                </a:solidFill>
              </a:rPr>
              <a:t>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需</a:t>
            </a:r>
            <a:r>
              <a:rPr lang="zh-CN" altLang="en-US" sz="2800" dirty="0">
                <a:solidFill>
                  <a:srgbClr val="FF0000"/>
                </a:solidFill>
              </a:rPr>
              <a:t>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256" y="1804180"/>
            <a:ext cx="8001000" cy="2970044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，且得到的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距离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，搜索效率较低。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59424" y="964224"/>
            <a:ext cx="3531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⑸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chemeClr val="tx2"/>
                </a:solidFill>
              </a:rPr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特点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37032" y="948563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</a:rPr>
              <a:t>、深度优先搜索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4284" y="1828800"/>
            <a:ext cx="8001000" cy="352660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的节点，“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深度相等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为防止搜索过程沿着无益的路径扩展下去，往往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过程：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从初始节点开始，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搜索到该分枝的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最底层。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000" b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25400">
            <a:prstDash val="sysDash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25400">
            <a:prstDash val="sysDash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25400">
            <a:prstDash val="sysDash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  <a:endParaRPr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节点进行搜索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该子节点不是目标节点且可以扩展，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wavyHeavy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wavyHeavy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继续扩展时，才选择其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1002268"/>
            <a:ext cx="403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⑴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/>
              <a:t>深度优先搜索的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1002268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itchFamily="2" charset="-122"/>
                <a:ea typeface="宋体" pitchFamily="2" charset="-122"/>
              </a:rPr>
              <a:t>⑵</a:t>
            </a:r>
            <a:r>
              <a:rPr lang="zh-CN" altLang="en-US" dirty="0" smtClean="0"/>
              <a:t>、</a:t>
            </a:r>
            <a:r>
              <a:rPr lang="zh-CN" altLang="en-US" dirty="0"/>
              <a:t>深度优先搜索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3364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5" y="209550"/>
            <a:ext cx="3365500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椭圆 1"/>
          <p:cNvSpPr/>
          <p:nvPr/>
        </p:nvSpPr>
        <p:spPr bwMode="auto">
          <a:xfrm>
            <a:off x="5238064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0" y="381000"/>
            <a:ext cx="5943600" cy="6044184"/>
            <a:chOff x="1905000" y="381000"/>
            <a:chExt cx="5943600" cy="6044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81000"/>
              <a:ext cx="5943600" cy="604418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010437" y="4280079"/>
              <a:ext cx="609600" cy="3048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656249" y="973627"/>
            <a:ext cx="14773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8807" name="Text Box 7"/>
          <p:cNvSpPr txBox="1">
            <a:spLocks noChangeArrowheads="1"/>
          </p:cNvSpPr>
          <p:nvPr/>
        </p:nvSpPr>
        <p:spPr bwMode="auto">
          <a:xfrm>
            <a:off x="617348" y="1688205"/>
            <a:ext cx="7848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按照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某种策略</a:t>
            </a:r>
            <a:r>
              <a:rPr lang="zh-CN" altLang="en-US" sz="2000" dirty="0">
                <a:latin typeface="+mn-ea"/>
                <a:ea typeface="+mn-ea"/>
              </a:rPr>
              <a:t>，由已知判断，推出另一判断的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思维过程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人工智能</a:t>
            </a:r>
            <a:r>
              <a:rPr lang="zh-CN" altLang="en-US" sz="2000" dirty="0">
                <a:latin typeface="+mn-ea"/>
                <a:ea typeface="+mn-ea"/>
              </a:rPr>
              <a:t>中，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程序</a:t>
            </a:r>
            <a:r>
              <a:rPr lang="zh-CN" altLang="en-US" sz="2000" dirty="0" smtClean="0">
                <a:latin typeface="+mn-ea"/>
                <a:ea typeface="+mn-ea"/>
              </a:rPr>
              <a:t>实现，</a:t>
            </a:r>
            <a:r>
              <a:rPr lang="zh-CN" altLang="en-US" sz="2000" dirty="0">
                <a:latin typeface="+mn-ea"/>
                <a:ea typeface="+mn-ea"/>
              </a:rPr>
              <a:t>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推理机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u="wavyHeavy" dirty="0" smtClean="0">
                <a:latin typeface="+mn-ea"/>
                <a:ea typeface="+mn-ea"/>
              </a:rPr>
              <a:t>智能系统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，实际就是</a:t>
            </a:r>
            <a:r>
              <a:rPr lang="zh-CN" altLang="en-US" sz="2000" dirty="0">
                <a:latin typeface="+mn-ea"/>
                <a:ea typeface="+mn-ea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思维过程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7348" y="3539541"/>
            <a:ext cx="6469252" cy="1549252"/>
            <a:chOff x="685800" y="3785316"/>
            <a:chExt cx="6469252" cy="1549252"/>
          </a:xfrm>
        </p:grpSpPr>
        <p:sp>
          <p:nvSpPr>
            <p:cNvPr id="2" name="矩形 1"/>
            <p:cNvSpPr/>
            <p:nvPr/>
          </p:nvSpPr>
          <p:spPr>
            <a:xfrm>
              <a:off x="1066800" y="4318905"/>
              <a:ext cx="240456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确定性推理</a:t>
              </a:r>
              <a:endParaRPr lang="en-US" altLang="zh-CN" sz="2000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不确定性推理</a:t>
              </a:r>
              <a:endParaRPr lang="zh-CN" altLang="en-US" sz="20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85800" y="3785316"/>
              <a:ext cx="6469252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宋体" pitchFamily="2" charset="-122"/>
                <a:buChar char="□"/>
              </a:pPr>
              <a:r>
                <a:rPr lang="zh-CN" altLang="en-US" sz="2000" dirty="0" smtClean="0">
                  <a:latin typeface="+mn-ea"/>
                  <a:ea typeface="+mn-ea"/>
                </a:rPr>
                <a:t>按推理过程中，所</a:t>
              </a:r>
              <a:r>
                <a:rPr lang="zh-CN" altLang="en-US" sz="2000" dirty="0">
                  <a:latin typeface="+mn-ea"/>
                  <a:ea typeface="+mn-ea"/>
                </a:rPr>
                <a:t>采</a:t>
              </a:r>
              <a:r>
                <a:rPr lang="zh-CN" altLang="en-US" sz="2000" dirty="0" smtClean="0">
                  <a:latin typeface="+mn-ea"/>
                  <a:ea typeface="+mn-ea"/>
                </a:rPr>
                <a:t>用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知识</a:t>
              </a:r>
              <a:r>
                <a:rPr lang="zh-CN" altLang="en-US" sz="2000" dirty="0" smtClean="0">
                  <a:latin typeface="+mn-ea"/>
                  <a:ea typeface="+mn-ea"/>
                </a:rPr>
                <a:t>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确定与否</a:t>
              </a:r>
              <a:r>
                <a:rPr lang="zh-CN" altLang="en-US" sz="2000" dirty="0" smtClean="0">
                  <a:latin typeface="+mn-ea"/>
                  <a:ea typeface="+mn-ea"/>
                </a:rPr>
                <a:t>，推理可分为：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676656" y="1033907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⑶</a:t>
            </a:r>
            <a:r>
              <a:rPr lang="zh-CN" altLang="en-US" dirty="0" smtClean="0"/>
              <a:t>、</a:t>
            </a:r>
            <a:r>
              <a:rPr lang="zh-CN" altLang="en-US" dirty="0"/>
              <a:t>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8653" y="1868788"/>
            <a:ext cx="48006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65540" name="Group 47"/>
          <p:cNvGrpSpPr/>
          <p:nvPr/>
        </p:nvGrpSpPr>
        <p:grpSpPr bwMode="auto">
          <a:xfrm>
            <a:off x="1981200" y="27098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/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/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/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  <a:endParaRPr kumimoji="1" lang="en-US" altLang="zh-CN" baseline="-8000" dirty="0">
                  <a:latin typeface="Times New Roman" panose="02020603050405020304" pitchFamily="18" charset="0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65542" name="Group 43"/>
            <p:cNvGrpSpPr/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/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/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5</a:t>
                  </a:r>
                  <a:endParaRPr kumimoji="1" lang="en-US" altLang="zh-CN" b="0" dirty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 dirty="0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 dirty="0">
                    <a:latin typeface="Times New Roman" panose="02020603050405020304" pitchFamily="18" charset="0"/>
                  </a:rPr>
                  <a:t>0</a:t>
                </a:r>
                <a:endParaRPr kumimoji="1" lang="en-US" altLang="zh-CN" baseline="-120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不在当前搜索</a:t>
            </a:r>
            <a:endParaRPr kumimoji="1" lang="zh-CN" altLang="en-US" sz="21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  <a:endParaRPr kumimoji="1" lang="zh-CN" altLang="en-US" sz="21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6564" name="任意多边形 1"/>
          <p:cNvSpPr/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/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/>
              <a:t>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入先出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96356" y="2683547"/>
            <a:ext cx="4040038" cy="3040382"/>
            <a:chOff x="2596356" y="2683547"/>
            <a:chExt cx="4040038" cy="3040382"/>
          </a:xfrm>
        </p:grpSpPr>
        <p:sp>
          <p:nvSpPr>
            <p:cNvPr id="31" name="右大括号 30"/>
            <p:cNvSpPr/>
            <p:nvPr/>
          </p:nvSpPr>
          <p:spPr bwMode="auto">
            <a:xfrm>
              <a:off x="2596356" y="2683548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itchFamily="2" charset="-122"/>
                  <a:ea typeface="宋体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2" name="右大括号 31"/>
            <p:cNvSpPr/>
            <p:nvPr/>
          </p:nvSpPr>
          <p:spPr bwMode="auto">
            <a:xfrm>
              <a:off x="3950073" y="2683547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3" name="右大括号 32"/>
            <p:cNvSpPr/>
            <p:nvPr/>
          </p:nvSpPr>
          <p:spPr bwMode="auto">
            <a:xfrm>
              <a:off x="5228431" y="269283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4" name="右大括号 33"/>
            <p:cNvSpPr/>
            <p:nvPr/>
          </p:nvSpPr>
          <p:spPr bwMode="auto">
            <a:xfrm>
              <a:off x="6313488" y="2707735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5" name="右大括号 34"/>
            <p:cNvSpPr/>
            <p:nvPr/>
          </p:nvSpPr>
          <p:spPr bwMode="auto">
            <a:xfrm>
              <a:off x="5320506" y="337586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6" name="右大括号 35"/>
            <p:cNvSpPr/>
            <p:nvPr/>
          </p:nvSpPr>
          <p:spPr bwMode="auto">
            <a:xfrm>
              <a:off x="6314218" y="338400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7" name="右大括号 36"/>
            <p:cNvSpPr/>
            <p:nvPr/>
          </p:nvSpPr>
          <p:spPr bwMode="auto">
            <a:xfrm>
              <a:off x="6315452" y="411974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8" name="右大括号 37"/>
            <p:cNvSpPr/>
            <p:nvPr/>
          </p:nvSpPr>
          <p:spPr bwMode="auto">
            <a:xfrm>
              <a:off x="5228431" y="47634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9" name="右大括号 38"/>
            <p:cNvSpPr/>
            <p:nvPr/>
          </p:nvSpPr>
          <p:spPr bwMode="auto">
            <a:xfrm>
              <a:off x="6326016" y="476341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40" name="右大括号 39"/>
            <p:cNvSpPr/>
            <p:nvPr/>
          </p:nvSpPr>
          <p:spPr bwMode="auto">
            <a:xfrm>
              <a:off x="6331594" y="540127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宋体" pitchFamily="2" charset="-122"/>
                  <a:ea typeface="宋体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637462" y="2190893"/>
            <a:ext cx="750887" cy="1838689"/>
            <a:chOff x="2373313" y="3924300"/>
            <a:chExt cx="750887" cy="1638300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2373313" y="3924300"/>
              <a:ext cx="0" cy="163830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>
              <a:off x="3124200" y="3924300"/>
              <a:ext cx="0" cy="163830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2373313" y="5562600"/>
              <a:ext cx="750887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右大括号 57"/>
          <p:cNvSpPr/>
          <p:nvPr/>
        </p:nvSpPr>
        <p:spPr bwMode="auto">
          <a:xfrm>
            <a:off x="7879044" y="367493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①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9" name="右大括号 58"/>
          <p:cNvSpPr/>
          <p:nvPr/>
        </p:nvSpPr>
        <p:spPr bwMode="auto">
          <a:xfrm>
            <a:off x="7879044" y="336750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②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0" name="右大括号 59"/>
          <p:cNvSpPr/>
          <p:nvPr/>
        </p:nvSpPr>
        <p:spPr bwMode="auto">
          <a:xfrm>
            <a:off x="7879044" y="306907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③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1" name="右大括号 60"/>
          <p:cNvSpPr/>
          <p:nvPr/>
        </p:nvSpPr>
        <p:spPr bwMode="auto">
          <a:xfrm>
            <a:off x="7879044" y="2770433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④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161021" y="1789568"/>
            <a:ext cx="2006379" cy="1064898"/>
            <a:chOff x="1887819" y="3592010"/>
            <a:chExt cx="2006379" cy="1064898"/>
          </a:xfrm>
        </p:grpSpPr>
        <p:sp>
          <p:nvSpPr>
            <p:cNvPr id="63" name="弧形 6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4" name="弧形 6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5" name="右大括号 64"/>
          <p:cNvSpPr/>
          <p:nvPr/>
        </p:nvSpPr>
        <p:spPr bwMode="auto">
          <a:xfrm>
            <a:off x="7876832" y="2755913"/>
            <a:ext cx="356765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⑤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右大括号 65"/>
          <p:cNvSpPr/>
          <p:nvPr/>
        </p:nvSpPr>
        <p:spPr bwMode="auto">
          <a:xfrm>
            <a:off x="7878699" y="2471899"/>
            <a:ext cx="281643" cy="319683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⑥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7" name="右大括号 66"/>
          <p:cNvSpPr/>
          <p:nvPr/>
        </p:nvSpPr>
        <p:spPr bwMode="auto">
          <a:xfrm>
            <a:off x="7878699" y="2478573"/>
            <a:ext cx="304800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⑦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右大括号 67"/>
          <p:cNvSpPr/>
          <p:nvPr/>
        </p:nvSpPr>
        <p:spPr bwMode="auto">
          <a:xfrm>
            <a:off x="7878699" y="2468938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⑧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右大括号 68"/>
          <p:cNvSpPr/>
          <p:nvPr/>
        </p:nvSpPr>
        <p:spPr bwMode="auto">
          <a:xfrm>
            <a:off x="7879031" y="219089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⑨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0" name="右大括号 69"/>
          <p:cNvSpPr/>
          <p:nvPr/>
        </p:nvSpPr>
        <p:spPr bwMode="auto">
          <a:xfrm>
            <a:off x="7876564" y="219182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⑩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7441278" y="3733800"/>
            <a:ext cx="1314089" cy="1449772"/>
            <a:chOff x="7441278" y="3733800"/>
            <a:chExt cx="1314089" cy="1449772"/>
          </a:xfrm>
        </p:grpSpPr>
        <p:cxnSp>
          <p:nvCxnSpPr>
            <p:cNvPr id="71" name="直接箭头连接符 70"/>
            <p:cNvCxnSpPr/>
            <p:nvPr/>
          </p:nvCxnSpPr>
          <p:spPr bwMode="auto">
            <a:xfrm>
              <a:off x="7772400" y="3733800"/>
              <a:ext cx="0" cy="106680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 bwMode="auto">
            <a:xfrm>
              <a:off x="7441278" y="4814240"/>
              <a:ext cx="1314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Closed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32021" y="731786"/>
            <a:ext cx="2006379" cy="1064898"/>
            <a:chOff x="1887819" y="3592010"/>
            <a:chExt cx="2006379" cy="1064898"/>
          </a:xfrm>
        </p:grpSpPr>
        <p:sp>
          <p:nvSpPr>
            <p:cNvPr id="13" name="弧形 1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4" name="弧形 1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8462" y="1133111"/>
            <a:ext cx="750887" cy="1838689"/>
            <a:chOff x="908462" y="1133111"/>
            <a:chExt cx="750887" cy="1838689"/>
          </a:xfrm>
        </p:grpSpPr>
        <p:grpSp>
          <p:nvGrpSpPr>
            <p:cNvPr id="4" name="组合 3"/>
            <p:cNvGrpSpPr/>
            <p:nvPr/>
          </p:nvGrpSpPr>
          <p:grpSpPr>
            <a:xfrm>
              <a:off x="908462" y="1133111"/>
              <a:ext cx="750887" cy="1838689"/>
              <a:chOff x="2373313" y="3924300"/>
              <a:chExt cx="750887" cy="1638300"/>
            </a:xfrm>
          </p:grpSpPr>
          <p:cxnSp>
            <p:nvCxnSpPr>
              <p:cNvPr id="5" name="直接连接符 4"/>
              <p:cNvCxnSpPr/>
              <p:nvPr/>
            </p:nvCxnSpPr>
            <p:spPr bwMode="auto">
              <a:xfrm>
                <a:off x="2373313" y="3924300"/>
                <a:ext cx="0" cy="1638300"/>
              </a:xfrm>
              <a:prstGeom prst="line">
                <a:avLst/>
              </a:prstGeom>
              <a:ln w="444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124200" y="3924300"/>
                <a:ext cx="0" cy="1638300"/>
              </a:xfrm>
              <a:prstGeom prst="line">
                <a:avLst/>
              </a:prstGeom>
              <a:ln w="444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2373313" y="5562600"/>
                <a:ext cx="750887" cy="0"/>
              </a:xfrm>
              <a:prstGeom prst="line">
                <a:avLst/>
              </a:prstGeom>
              <a:ln w="444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右大括号 7"/>
            <p:cNvSpPr/>
            <p:nvPr/>
          </p:nvSpPr>
          <p:spPr bwMode="auto">
            <a:xfrm>
              <a:off x="1150044" y="261715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itchFamily="2" charset="-122"/>
                  <a:ea typeface="宋体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右大括号 8"/>
            <p:cNvSpPr/>
            <p:nvPr/>
          </p:nvSpPr>
          <p:spPr bwMode="auto">
            <a:xfrm>
              <a:off x="1150044" y="23097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右大括号 9"/>
            <p:cNvSpPr/>
            <p:nvPr/>
          </p:nvSpPr>
          <p:spPr bwMode="auto">
            <a:xfrm>
              <a:off x="1150044" y="201129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右大括号 10"/>
            <p:cNvSpPr/>
            <p:nvPr/>
          </p:nvSpPr>
          <p:spPr bwMode="auto">
            <a:xfrm>
              <a:off x="1150044" y="171265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右大括号 14"/>
            <p:cNvSpPr/>
            <p:nvPr/>
          </p:nvSpPr>
          <p:spPr bwMode="auto">
            <a:xfrm>
              <a:off x="1147832" y="1698131"/>
              <a:ext cx="356765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右大括号 15"/>
            <p:cNvSpPr/>
            <p:nvPr/>
          </p:nvSpPr>
          <p:spPr bwMode="auto">
            <a:xfrm>
              <a:off x="1149699" y="1414117"/>
              <a:ext cx="281643" cy="319683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右大括号 16"/>
            <p:cNvSpPr/>
            <p:nvPr/>
          </p:nvSpPr>
          <p:spPr bwMode="auto">
            <a:xfrm>
              <a:off x="1149699" y="1420791"/>
              <a:ext cx="304800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右大括号 17"/>
            <p:cNvSpPr/>
            <p:nvPr/>
          </p:nvSpPr>
          <p:spPr bwMode="auto">
            <a:xfrm>
              <a:off x="1149699" y="1411156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" name="右大括号 18"/>
            <p:cNvSpPr/>
            <p:nvPr/>
          </p:nvSpPr>
          <p:spPr bwMode="auto">
            <a:xfrm>
              <a:off x="1150031" y="113311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latin typeface="宋体" pitchFamily="2" charset="-122"/>
                  <a:ea typeface="宋体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右大括号 19"/>
            <p:cNvSpPr/>
            <p:nvPr/>
          </p:nvSpPr>
          <p:spPr bwMode="auto">
            <a:xfrm>
              <a:off x="1147564" y="113404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latin typeface="宋体" pitchFamily="2" charset="-122"/>
                  <a:ea typeface="宋体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18883" y="1413864"/>
            <a:ext cx="4876800" cy="643536"/>
            <a:chOff x="4114800" y="2809511"/>
            <a:chExt cx="2971800" cy="643536"/>
          </a:xfrm>
        </p:grpSpPr>
        <p:cxnSp>
          <p:nvCxnSpPr>
            <p:cNvPr id="22" name="直接连接符 21"/>
            <p:cNvCxnSpPr/>
            <p:nvPr/>
          </p:nvCxnSpPr>
          <p:spPr bwMode="auto">
            <a:xfrm flipV="1">
              <a:off x="4114800" y="2809511"/>
              <a:ext cx="2971800" cy="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4114800" y="3453046"/>
              <a:ext cx="2971800" cy="1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 bwMode="auto">
          <a:xfrm>
            <a:off x="8010703" y="155404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739053" y="1554041"/>
            <a:ext cx="22154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451078" y="155427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170027" y="1554271"/>
            <a:ext cx="219165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5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82053" y="1556397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6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562903" y="1556397"/>
            <a:ext cx="26913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7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288939" y="1554041"/>
            <a:ext cx="212114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8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013230" y="1554041"/>
            <a:ext cx="230523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9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565394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10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70403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49726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378812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996178" y="155427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2" name="直接连接符 41"/>
          <p:cNvCxnSpPr/>
          <p:nvPr/>
        </p:nvCxnSpPr>
        <p:spPr bwMode="auto">
          <a:xfrm>
            <a:off x="3061683" y="1736524"/>
            <a:ext cx="838200" cy="0"/>
          </a:xfrm>
          <a:prstGeom prst="line">
            <a:avLst/>
          </a:prstGeom>
          <a:ln w="444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414971" y="841776"/>
            <a:ext cx="6490258" cy="914400"/>
            <a:chOff x="2414971" y="841776"/>
            <a:chExt cx="6490258" cy="914400"/>
          </a:xfrm>
        </p:grpSpPr>
        <p:sp>
          <p:nvSpPr>
            <p:cNvPr id="25" name="弧形 24"/>
            <p:cNvSpPr/>
            <p:nvPr/>
          </p:nvSpPr>
          <p:spPr bwMode="auto">
            <a:xfrm rot="9524645">
              <a:off x="2414971" y="841776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弧形 43"/>
            <p:cNvSpPr/>
            <p:nvPr/>
          </p:nvSpPr>
          <p:spPr bwMode="auto">
            <a:xfrm rot="6346656">
              <a:off x="8067029" y="885633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0" y="3279230"/>
            <a:ext cx="2993113" cy="259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3996178" y="632159"/>
            <a:ext cx="4396791" cy="5124724"/>
            <a:chOff x="3996178" y="632159"/>
            <a:chExt cx="4396791" cy="5124724"/>
          </a:xfrm>
        </p:grpSpPr>
        <p:sp>
          <p:nvSpPr>
            <p:cNvPr id="47" name="矩形 46"/>
            <p:cNvSpPr/>
            <p:nvPr/>
          </p:nvSpPr>
          <p:spPr bwMode="auto">
            <a:xfrm>
              <a:off x="4553860" y="632159"/>
              <a:ext cx="2794967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dirty="0" smtClean="0"/>
                <a:t>宽度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广度</a:t>
              </a:r>
              <a:r>
                <a:rPr lang="en-US" altLang="zh-CN" dirty="0" smtClean="0"/>
                <a:t>)</a:t>
              </a:r>
              <a:r>
                <a:rPr lang="zh-CN" altLang="en-US" dirty="0" smtClean="0"/>
                <a:t>优先搜索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26" name="Picture 6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4"/>
            <a:stretch>
              <a:fillRect/>
            </a:stretch>
          </p:blipFill>
          <p:spPr bwMode="auto">
            <a:xfrm>
              <a:off x="3996178" y="2600692"/>
              <a:ext cx="4396791" cy="3156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矩形 47"/>
          <p:cNvSpPr/>
          <p:nvPr/>
        </p:nvSpPr>
        <p:spPr bwMode="auto">
          <a:xfrm>
            <a:off x="432021" y="152918"/>
            <a:ext cx="1885307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/>
              <a:t>深度优先搜索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20787" y="1752601"/>
            <a:ext cx="7989813" cy="388619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806450" lvl="1" indent="-33528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806450" lvl="1" indent="-335280" eaLnBrk="1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此分枝上，且该分枝又是一个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71170" lvl="1" indent="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结论：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是不完备的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即使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问题有解，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也不一定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能求得解。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初始节点为根节点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原则，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664936" y="1043755"/>
            <a:ext cx="313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⑷</a:t>
            </a:r>
            <a:r>
              <a:rPr lang="zh-CN" altLang="en-US" dirty="0" smtClean="0"/>
              <a:t>、</a:t>
            </a:r>
            <a:r>
              <a:rPr lang="zh-CN" altLang="en-US" dirty="0"/>
              <a:t>有界深度优先搜索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为避免搜索过程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沿无益路径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展的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，当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搜索深度达到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16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界限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但仍未出现</a:t>
                </a:r>
                <a:r>
                  <a:rPr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时，就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换一个分枝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，沿路径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回溯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寻找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，再作搜索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628741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  <a:blipFill rotWithShape="1">
                <a:blip r:embed="rId1"/>
                <a:stretch>
                  <a:fillRect l="-6" t="-6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5272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八数码问题：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i="1" baseline="-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368672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67512" y="1052195"/>
            <a:ext cx="190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itchFamily="2" charset="-122"/>
                <a:ea typeface="宋体" pitchFamily="2" charset="-122"/>
              </a:rPr>
              <a:t>⑸</a:t>
            </a:r>
            <a:r>
              <a:rPr lang="zh-CN" altLang="en-US" dirty="0" smtClean="0"/>
              <a:t>、</a:t>
            </a:r>
            <a:r>
              <a:rPr lang="zh-CN" altLang="en-US" dirty="0"/>
              <a:t>注意问题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如果问题有解，且“路径长度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”，则以上搜索过程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一定能求得解。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但，若“求解路径长度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，则上述搜索过程就得不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到解。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比较困难。否则，即使能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求得解，也不一定是最优解。（经验值、手工调整）</a:t>
                </a:r>
                <a:endParaRPr lang="zh-CN" altLang="en-US" sz="24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71683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  <a:blipFill rotWithShape="1">
                <a:blip r:embed="rId1"/>
                <a:stretch>
                  <a:fillRect b="-13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706143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上述搜索方法的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</a:t>
            </a:r>
            <a:endParaRPr lang="en-US" altLang="zh-CN" sz="2400" b="1" u="wavyHeavy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，并希望能够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，从而找到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搜索具有较大盲目性，面对较复杂问题时，产生的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较多，效率不高。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85800" y="914400"/>
            <a:ext cx="38163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状态空间的盲目搜索</a:t>
            </a:r>
            <a:r>
              <a:rPr lang="zh-CN" altLang="en-US" sz="3200">
                <a:solidFill>
                  <a:srgbClr val="FF0000"/>
                </a:solidFill>
              </a:rPr>
              <a:t>小结</a:t>
            </a:r>
            <a:r>
              <a:rPr lang="zh-CN" altLang="en-US">
                <a:solidFill>
                  <a:schemeClr val="tx2"/>
                </a:solidFill>
              </a:rPr>
              <a:t>：</a:t>
            </a:r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27892"/>
            <a:ext cx="8001000" cy="2808461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计算时间和空间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85800" y="914400"/>
            <a:ext cx="2590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</a:t>
            </a:r>
            <a:r>
              <a:rPr lang="en-US" altLang="zh-CN" sz="2800" dirty="0" smtClean="0">
                <a:solidFill>
                  <a:schemeClr val="tx2"/>
                </a:solidFill>
              </a:rPr>
              <a:t>.4 </a:t>
            </a:r>
            <a:r>
              <a:rPr lang="zh-CN" altLang="en-US" sz="2800" dirty="0">
                <a:solidFill>
                  <a:schemeClr val="tx2"/>
                </a:solidFill>
              </a:rPr>
              <a:t>启发式搜索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685800" y="1002268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⑴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方法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0632" y="1735016"/>
            <a:ext cx="5791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逻辑基础</a:t>
            </a:r>
            <a:r>
              <a:rPr lang="zh-CN" altLang="en-US" sz="2000" b="1" dirty="0" smtClean="0">
                <a:latin typeface="+mn-ea"/>
              </a:rPr>
              <a:t>分类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en-US" altLang="zh-CN" sz="2000" b="0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演绎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归纳     </a:t>
            </a:r>
            <a:r>
              <a:rPr lang="zh-CN" altLang="en-US" sz="2000" b="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类比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所用知识的确定性</a:t>
            </a:r>
            <a:r>
              <a:rPr lang="zh-CN" altLang="en-US" sz="2000" b="1" dirty="0" smtClean="0">
                <a:latin typeface="+mn-ea"/>
              </a:rPr>
              <a:t>分类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确定性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不确定性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按推理过程推出的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结论是否单调增加</a:t>
            </a:r>
            <a:r>
              <a:rPr lang="zh-CN" altLang="en-US" sz="2000" b="1" dirty="0" smtClean="0">
                <a:latin typeface="+mn-ea"/>
              </a:rPr>
              <a:t>分类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+mn-ea"/>
              </a:rPr>
              <a:t>       ◇</a:t>
            </a:r>
            <a:r>
              <a:rPr lang="zh-CN" altLang="en-US" sz="2000" b="1" dirty="0" smtClean="0">
                <a:latin typeface="+mn-ea"/>
              </a:rPr>
              <a:t> 单调 </a:t>
            </a:r>
            <a:r>
              <a:rPr lang="zh-CN" altLang="en-US" sz="2000" b="0" dirty="0" smtClean="0">
                <a:latin typeface="+mn-ea"/>
              </a:rPr>
              <a:t>    ◇ </a:t>
            </a:r>
            <a:r>
              <a:rPr lang="zh-CN" altLang="en-US" sz="2000" b="1" dirty="0" smtClean="0">
                <a:latin typeface="+mn-ea"/>
              </a:rPr>
              <a:t>非单调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是否利用问题的启发知识</a:t>
            </a:r>
            <a:r>
              <a:rPr lang="zh-CN" altLang="en-US" sz="2000" b="1" dirty="0" smtClean="0">
                <a:latin typeface="+mn-ea"/>
              </a:rPr>
              <a:t>分类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+mn-ea"/>
              </a:rPr>
              <a:t>       ◇</a:t>
            </a:r>
            <a:r>
              <a:rPr lang="zh-CN" altLang="en-US" sz="2000" b="1" dirty="0" smtClean="0">
                <a:latin typeface="+mn-ea"/>
              </a:rPr>
              <a:t> 启发式   </a:t>
            </a:r>
            <a:r>
              <a:rPr lang="zh-CN" altLang="en-US" sz="2000" b="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非启发式</a:t>
            </a:r>
            <a:endParaRPr lang="en-US" altLang="zh-CN" sz="2000" b="1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9275"/>
            <a:ext cx="8001000" cy="307776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盲目搜索中找到一个解，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需扩展的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由既定策略而定，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利用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求解过程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u="wavyHeavy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获得的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某些有用信息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因此，除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较简单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的问题外，一般需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占用较多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时间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空间，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637032" y="1006475"/>
            <a:ext cx="3934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1</a:t>
            </a:r>
            <a:r>
              <a:rPr lang="zh-CN" altLang="en-US" dirty="0" smtClean="0"/>
              <a:t>、启发搜索</a:t>
            </a:r>
            <a:r>
              <a:rPr lang="zh-CN" altLang="en-US" dirty="0"/>
              <a:t>策略和估价函数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848600" cy="152605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通常，借助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具体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呈现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有用信息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简化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这类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与具体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问题相关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利用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启发式搜索方法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定义：</a:t>
            </a:r>
            <a:r>
              <a:rPr lang="zh-CN" altLang="en-US" dirty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问题所呈现出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某些特性</a:t>
            </a:r>
            <a:r>
              <a:rPr lang="zh-CN" altLang="en-US" dirty="0">
                <a:solidFill>
                  <a:srgbClr val="0000FF"/>
                </a:solidFill>
              </a:rPr>
              <a:t>信息</a:t>
            </a:r>
            <a:r>
              <a:rPr lang="zh-CN" altLang="en-US" dirty="0"/>
              <a:t>，</a:t>
            </a:r>
            <a:r>
              <a:rPr lang="zh-CN" altLang="en-US" u="wavyHeavy" dirty="0"/>
              <a:t>引导</a:t>
            </a:r>
            <a:r>
              <a:rPr lang="zh-CN" altLang="en-US" dirty="0"/>
              <a:t>搜索</a:t>
            </a:r>
            <a:r>
              <a:rPr lang="zh-CN" altLang="en-US" dirty="0" smtClean="0">
                <a:solidFill>
                  <a:srgbClr val="FF0000"/>
                </a:solidFill>
              </a:rPr>
              <a:t>朝着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u="wavyHeavy" dirty="0" smtClean="0">
                <a:solidFill>
                  <a:srgbClr val="FF0000"/>
                </a:solidFill>
              </a:rPr>
              <a:t>最有希望</a:t>
            </a:r>
            <a:r>
              <a:rPr lang="zh-CN" altLang="en-US" dirty="0">
                <a:solidFill>
                  <a:srgbClr val="FF0000"/>
                </a:solidFill>
              </a:rPr>
              <a:t>的方向进行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8128716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降低复杂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搜索工作量小，但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可能找不到最优解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启发弱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极限情况为盲目搜索，但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40080" y="1756430"/>
            <a:ext cx="7924800" cy="371383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⑴、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确定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下一个应扩展的节点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即，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有希望的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避免出现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优先搜索中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盲目扩展节点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⑵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决定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生成哪些后继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b="1" u="wavyHeavy" dirty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应生成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该节点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哪些后继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，避免盲目生成所有节点。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搜索树上删除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429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/>
              <a:t>):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14056" y="1831047"/>
            <a:ext cx="792480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endParaRPr lang="en-US" altLang="zh-CN" sz="24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节点，作为</a:t>
            </a:r>
            <a:r>
              <a:rPr lang="zh-CN" altLang="en-US" sz="2400" u="wavyHeavy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wavyHeavy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Ordered search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 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09600" y="3657600"/>
            <a:ext cx="7848600" cy="103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宋体" pitchFamily="2" charset="-122"/>
              <a:buChar char="□"/>
            </a:pP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，体现了问题的启发性信息。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2" y="196950"/>
            <a:ext cx="1976342" cy="133871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6219701" y="5029200"/>
            <a:ext cx="2286000" cy="408623"/>
          </a:xfrm>
          <a:prstGeom prst="wedgeRoundRectCallout">
            <a:avLst>
              <a:gd name="adj1" fmla="val 19661"/>
              <a:gd name="adj2" fmla="val -544461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已经付出的代价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1981200" y="5034944"/>
            <a:ext cx="3733800" cy="408623"/>
          </a:xfrm>
          <a:prstGeom prst="wedgeRoundRectCallout">
            <a:avLst>
              <a:gd name="adj1" fmla="val 20187"/>
              <a:gd name="adj2" fmla="val -42942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  <p:bldP spid="7" grpId="0" animBg="1"/>
      <p:bldP spid="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599"/>
            <a:ext cx="7967663" cy="2361351"/>
          </a:xfrm>
        </p:spPr>
        <p:txBody>
          <a:bodyPr lIns="0" tIns="0" rIns="0" bIns="0"/>
          <a:lstStyle/>
          <a:p>
            <a:pPr marL="265430" indent="-26543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  <a:endParaRPr kumimoji="1" lang="en-US" altLang="zh-CN" sz="2400" b="1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要求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计算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/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itchFamily="2" charset="-122"/>
                </a:rPr>
                <a:t>0</a:t>
              </a:r>
              <a:endParaRPr kumimoji="1" lang="en-US" altLang="zh-CN" baseline="-1000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</p:grpSp>
      <p:grpSp>
        <p:nvGrpSpPr>
          <p:cNvPr id="94213" name="Group 63"/>
          <p:cNvGrpSpPr/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-4368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395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39878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39878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en-US" altLang="zh-CN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itchFamily="2" charset="-122"/>
                </a:rPr>
                <a:t>g</a:t>
              </a:r>
              <a:endParaRPr kumimoji="1" lang="en-US" altLang="zh-CN" baseline="-1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7118310" y="2384879"/>
            <a:ext cx="1674861" cy="670563"/>
            <a:chOff x="7118310" y="2384879"/>
            <a:chExt cx="1674861" cy="670563"/>
          </a:xfrm>
        </p:grpSpPr>
        <p:sp>
          <p:nvSpPr>
            <p:cNvPr id="2" name="线形标注 2(带强调线) 1"/>
            <p:cNvSpPr/>
            <p:nvPr/>
          </p:nvSpPr>
          <p:spPr bwMode="auto">
            <a:xfrm>
              <a:off x="7118310" y="2384879"/>
              <a:ext cx="866539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9238"/>
                <a:gd name="adj6" fmla="val -8679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已扩展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8" name="线形标注 2(带强调线) 47"/>
            <p:cNvSpPr/>
            <p:nvPr/>
          </p:nvSpPr>
          <p:spPr bwMode="auto">
            <a:xfrm>
              <a:off x="8153401" y="2747665"/>
              <a:ext cx="639770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976"/>
                <a:gd name="adj6" fmla="val -25193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估计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0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根据问题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呈现信息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取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g(n)=d(n)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h(n)=W(n)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① 用从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到节点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路径上的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单位代价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实际代价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spcAft>
                    <a:spcPts val="1200"/>
                  </a:spcAft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② 用节点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启发信息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③ 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，某个节点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数码个数越多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提示其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离目标节点</a:t>
                </a:r>
                <a:r>
                  <a:rPr kumimoji="1" lang="zh-CN" altLang="en-US" sz="2000" b="1" u="sng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越远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估计“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h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”越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大）。</a:t>
                </a:r>
                <a:endParaRPr kumimoji="1"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④ 对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d(S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W(S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)=3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p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𝐟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𝑾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𝟎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</m:oMath>
                </a14:m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8601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  <a:blipFill rotWithShape="1">
                <a:blip r:embed="rId1"/>
                <a:stretch>
                  <a:fillRect l="-9" t="-15" r="-3300" b="-15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235" name="Group 45"/>
          <p:cNvGrpSpPr/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  <a:endParaRPr lang="en-US" altLang="zh-CN" sz="3600" b="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  <a:endParaRPr lang="en-US" altLang="zh-CN" sz="3600" b="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  <a:endParaRPr lang="en-US" altLang="zh-CN" sz="3600" b="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kumimoji="1"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95236" name="Group 46"/>
          <p:cNvGrpSpPr/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  <a:endParaRPr lang="en-US" altLang="zh-CN" sz="3600" b="0">
                <a:ea typeface="楷体_GB2312" pitchFamily="49" charset="-122"/>
              </a:endParaRP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  <a:endParaRPr kumimoji="1"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35978" y="1828800"/>
            <a:ext cx="8131175" cy="333424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要扩展的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的节点，作为下一个要扩展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对节点按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由小到大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的意义：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选为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76656" y="987552"/>
            <a:ext cx="1752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、有序搜索</a:t>
            </a:r>
            <a:endParaRPr lang="zh-CN" altLang="en-US" dirty="0"/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753269"/>
            <a:ext cx="838200" cy="692150"/>
          </a:xfrm>
          <a:prstGeom prst="wedgeEllipseCallout">
            <a:avLst>
              <a:gd name="adj1" fmla="val -253023"/>
              <a:gd name="adj2" fmla="val 279650"/>
            </a:avLst>
          </a:prstGeom>
          <a:noFill/>
          <a:ln>
            <a:solidFill>
              <a:srgbClr val="0000FF"/>
            </a:solidFill>
            <a:prstDash val="sysDash"/>
          </a:ln>
          <a:effec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 bwMode="auto">
          <a:xfrm>
            <a:off x="7162800" y="492579"/>
            <a:ext cx="381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熵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  <a:endParaRPr kumimoji="1" lang="zh-CN" altLang="en-US" dirty="0"/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中不在位的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/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/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/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/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/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/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770" y="1752600"/>
            <a:ext cx="7891462" cy="29718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知识库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zh-CN" altLang="en-US" sz="2000" b="1" u="wavyHeavy" dirty="0" smtClean="0">
                <a:latin typeface="+mn-ea"/>
              </a:rPr>
              <a:t>寻找可利用知识</a:t>
            </a:r>
            <a:r>
              <a:rPr lang="zh-CN" altLang="en-US" sz="2000" b="1" dirty="0" smtClean="0">
                <a:latin typeface="+mn-ea"/>
              </a:rPr>
              <a:t>，构造一条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代价较小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推理路径</a:t>
            </a:r>
            <a:r>
              <a:rPr lang="zh-CN" altLang="en-US" sz="2000" b="1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解决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推理路线、推理效果、推理效率</a:t>
            </a:r>
            <a:r>
              <a:rPr lang="zh-CN" altLang="en-US" sz="2000" b="1" dirty="0" smtClean="0">
                <a:latin typeface="+mn-ea"/>
              </a:rPr>
              <a:t>等问题。</a:t>
            </a:r>
            <a:endParaRPr lang="zh-CN" altLang="en-US" sz="2000" b="1" dirty="0" smtClean="0">
              <a:solidFill>
                <a:srgbClr val="0066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①、按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是否使用启发信息</a:t>
            </a:r>
            <a:r>
              <a:rPr lang="zh-CN" altLang="en-US" sz="2000" b="1" dirty="0" smtClean="0">
                <a:latin typeface="+mn-ea"/>
              </a:rPr>
              <a:t>可分为：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盲目搜索   </a:t>
            </a:r>
            <a:r>
              <a:rPr lang="zh-CN" altLang="en-US" sz="200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启发式搜索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②、按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问题的表示方式</a:t>
            </a:r>
            <a:r>
              <a:rPr lang="zh-CN" altLang="en-US" sz="2000" b="1" dirty="0" smtClean="0">
                <a:latin typeface="+mn-ea"/>
              </a:rPr>
              <a:t>可分为：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状态空间搜索</a:t>
            </a:r>
            <a:r>
              <a:rPr lang="zh-CN" altLang="en-US" sz="2000" dirty="0" smtClean="0">
                <a:latin typeface="+mn-ea"/>
              </a:rPr>
              <a:t>  ◇</a:t>
            </a:r>
            <a:r>
              <a:rPr lang="zh-CN" altLang="en-US" sz="2000" b="1" dirty="0" smtClean="0">
                <a:latin typeface="+mn-ea"/>
              </a:rPr>
              <a:t> 与或树搜索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68216" y="993528"/>
            <a:ext cx="198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+mn-ea"/>
                <a:ea typeface="+mn-ea"/>
              </a:rPr>
              <a:t>⑵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搜索策略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  <a:endParaRPr kumimoji="1" lang="en-US" altLang="zh-CN" sz="240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105399" y="1627469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32501" y="2751262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081745" y="2805133"/>
            <a:ext cx="14097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633151" y="2936840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617911" y="4051882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" grpId="0" animBg="1"/>
      <p:bldP spid="27" grpId="0" animBg="1"/>
      <p:bldP spid="28" grpId="0" animBg="1"/>
      <p:bldP spid="3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1">
                <a:blip r:embed="rId2"/>
                <a:stretch>
                  <a:fillRect l="-15" t="-54" r="-173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1">
                <a:blip r:embed="rId3"/>
                <a:stretch>
                  <a:fillRect t="-32" r="18" b="-1227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000821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上图中“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搜索结果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630555" indent="-90805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不能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识别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的估价函数，会形成</a:t>
            </a:r>
            <a:r>
              <a:rPr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非最小代价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路径。</a:t>
            </a:r>
            <a:endParaRPr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3105" indent="-173355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的估价函数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如宽度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，又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会扩展</a:t>
            </a:r>
            <a:r>
              <a:rPr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18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85800" y="990600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说明：</a:t>
            </a:r>
            <a:endParaRPr kumimoji="1" lang="zh-CN" altLang="en-US"/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4578"/>
              <a:gd name="adj6" fmla="val -101884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ea typeface="楷体_GB2312" pitchFamily="49" charset="-122"/>
              </a:rPr>
              <a:t>算法比较：</a:t>
            </a:r>
            <a:endParaRPr lang="zh-CN" altLang="en-US" sz="2400" b="1" dirty="0" smtClean="0">
              <a:ea typeface="楷体_GB2312" pitchFamily="49" charset="-122"/>
            </a:endParaRP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98170" y="1799798"/>
            <a:ext cx="8196262" cy="89768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三种搜索方法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</a:t>
            </a:r>
            <a:r>
              <a:rPr lang="zh-CN" altLang="en-US" sz="2000" b="1" dirty="0" smtClean="0"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ea typeface="楷体_GB2312" pitchFamily="49" charset="-122"/>
              </a:rPr>
              <a:t>的比较。</a:t>
            </a:r>
            <a:endParaRPr lang="zh-CN" altLang="en-US" sz="2400" b="1" dirty="0" smtClean="0">
              <a:ea typeface="楷体_GB2312" pitchFamily="49" charset="-122"/>
            </a:endParaRPr>
          </a:p>
        </p:txBody>
      </p:sp>
      <p:grpSp>
        <p:nvGrpSpPr>
          <p:cNvPr id="103428" name="Group 32"/>
          <p:cNvGrpSpPr/>
          <p:nvPr/>
        </p:nvGrpSpPr>
        <p:grpSpPr bwMode="auto">
          <a:xfrm>
            <a:off x="906780" y="28194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  <a:endParaRPr lang="en-US" altLang="zh-CN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  <a:endPara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  <a:endPara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908050" indent="146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304925" indent="-508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94180" indent="-65405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94230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514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30086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658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923030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  <a:endPara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85800" y="838200"/>
            <a:ext cx="22098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有序搜索</a:t>
            </a:r>
            <a:r>
              <a:rPr kumimoji="1" lang="zh-CN" altLang="en-US" sz="3200" dirty="0">
                <a:solidFill>
                  <a:srgbClr val="FF0000"/>
                </a:solidFill>
              </a:rPr>
              <a:t>小结</a:t>
            </a:r>
            <a:r>
              <a:rPr kumimoji="1" lang="zh-CN" altLang="en-US" dirty="0"/>
              <a:t>：</a:t>
            </a:r>
            <a:endParaRPr kumimoji="1" lang="zh-CN" altLang="en-US" dirty="0"/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02274" y="1726224"/>
            <a:ext cx="798195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zh-CN" altLang="en-US" sz="2800" dirty="0">
                <a:solidFill>
                  <a:srgbClr val="FF0000"/>
                </a:solidFill>
              </a:rPr>
              <a:t>函数的</a:t>
            </a:r>
            <a:r>
              <a:rPr lang="zh-CN" altLang="en-US" sz="2800" dirty="0" smtClean="0">
                <a:solidFill>
                  <a:srgbClr val="FF0000"/>
                </a:solidFill>
              </a:rPr>
              <a:t>重要性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 ◇ </a:t>
            </a: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zh-CN" altLang="en-US" u="wavyHeavy" dirty="0"/>
              <a:t>提高搜索效率</a:t>
            </a:r>
            <a:r>
              <a:rPr lang="zh-CN" altLang="en-US" dirty="0"/>
              <a:t>的</a:t>
            </a:r>
            <a:r>
              <a:rPr lang="zh-CN" altLang="en-US" dirty="0" smtClean="0"/>
              <a:t>关键。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◇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wavyHeavy" dirty="0"/>
              <a:t>可能</a:t>
            </a:r>
            <a:r>
              <a:rPr lang="zh-CN" altLang="en-US" dirty="0"/>
              <a:t>失去最佳解，</a:t>
            </a:r>
            <a:r>
              <a:rPr lang="zh-CN" altLang="en-US" u="wavyHeavy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Tx/>
              <a:buChar char="□"/>
            </a:pPr>
            <a:r>
              <a:rPr lang="en-US" altLang="zh-CN" sz="2800" dirty="0" smtClean="0">
                <a:solidFill>
                  <a:srgbClr val="FF0000"/>
                </a:solidFill>
              </a:rPr>
              <a:t>f</a:t>
            </a:r>
            <a:r>
              <a:rPr lang="zh-CN" altLang="en-US" sz="2800" dirty="0" smtClean="0">
                <a:solidFill>
                  <a:srgbClr val="FF0000"/>
                </a:solidFill>
              </a:rPr>
              <a:t>的一般</a:t>
            </a:r>
            <a:r>
              <a:rPr lang="zh-CN" altLang="en-US" sz="2800" dirty="0">
                <a:solidFill>
                  <a:srgbClr val="FF0000"/>
                </a:solidFill>
              </a:rPr>
              <a:t>选择</a:t>
            </a:r>
            <a:r>
              <a:rPr lang="zh-CN" altLang="en-US" sz="2800" dirty="0" smtClean="0">
                <a:solidFill>
                  <a:srgbClr val="FF0000"/>
                </a:solidFill>
              </a:rPr>
              <a:t>策略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 ◇ </a:t>
            </a:r>
            <a:r>
              <a:rPr lang="zh-CN" altLang="en-US" dirty="0" smtClean="0"/>
              <a:t>搜索</a:t>
            </a:r>
            <a:r>
              <a:rPr lang="zh-CN" altLang="en-US" dirty="0" smtClean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1324" y="1771650"/>
            <a:ext cx="8001000" cy="3714750"/>
          </a:xfrm>
        </p:spPr>
        <p:txBody>
          <a:bodyPr lIns="0" tIns="0" rIns="0" bIns="0"/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  <a:endParaRPr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对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，则此类搜索算法为“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b="1" dirty="0" smtClean="0">
                <a:latin typeface="+mn-ea"/>
              </a:rPr>
              <a:t>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估价函数</a:t>
            </a:r>
            <a:r>
              <a:rPr lang="zh-CN" altLang="en-US" sz="2400" b="1" dirty="0" smtClean="0">
                <a:latin typeface="+mn-ea"/>
              </a:rPr>
              <a:t>中含有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+mn-ea"/>
              </a:rPr>
              <a:t>问题自身的</a:t>
            </a:r>
            <a:r>
              <a:rPr lang="zh-CN" altLang="en-US" sz="2400" b="1" dirty="0" smtClean="0">
                <a:latin typeface="+mn-ea"/>
              </a:rPr>
              <a:t>启发信息。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因此，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400" b="1" dirty="0" smtClean="0">
                <a:latin typeface="+mn-ea"/>
              </a:rPr>
              <a:t>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启发式搜索算法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zh-CN" altLang="en-US" sz="2400" b="1" dirty="0" smtClean="0">
              <a:latin typeface="+mn-ea"/>
            </a:endParaRP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49224" y="1054608"/>
            <a:ext cx="14266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7716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拟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u="wavyHeavy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u="wavyHeavy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9361" y="952049"/>
            <a:ext cx="19114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785652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810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itchFamily="2" charset="-122"/>
                <a:ea typeface="宋体" pitchFamily="2" charset="-122"/>
              </a:rPr>
              <a:t>⑵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全局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2" cy="25146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  <a:endParaRPr kumimoji="1"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endParaRPr kumimoji="1"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求解问题。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/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/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/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  <a:endParaRPr lang="en-US" altLang="zh-CN" sz="2400" b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  <a:endParaRPr lang="en-US" altLang="zh-CN" sz="2400" b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itchFamily="2" charset="-122"/>
                  </a:rPr>
                  <a:t>0</a:t>
                </a:r>
                <a:endParaRPr kumimoji="1" lang="en-US" altLang="zh-CN" baseline="-2500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109574" name="Group 64"/>
            <p:cNvGrpSpPr/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/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1pPr>
                  <a:lvl2pPr marL="908050" indent="-43688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2pPr>
                  <a:lvl3pPr marL="1304925" indent="-395605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3pPr>
                  <a:lvl4pPr marL="1694180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4pPr>
                  <a:lvl5pPr marL="2094230" indent="-39878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5pPr>
                  <a:lvl6pPr marL="25514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6pPr>
                  <a:lvl7pPr marL="30086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7pPr>
                  <a:lvl8pPr marL="34658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8pPr>
                  <a:lvl9pPr marL="3923030" indent="-39878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  <a:endParaRPr lang="en-US" altLang="zh-CN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itchFamily="2" charset="-122"/>
                  </a:rPr>
                  <a:t>g</a:t>
                </a:r>
                <a:endParaRPr kumimoji="1" lang="en-US" altLang="zh-CN" baseline="-25000" dirty="0"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41840" y="1811216"/>
            <a:ext cx="7892560" cy="36576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包括</a:t>
            </a:r>
            <a:r>
              <a:rPr lang="zh-CN" altLang="en-US" sz="2000" b="1" dirty="0" smtClean="0">
                <a:latin typeface="+mn-ea"/>
              </a:rPr>
              <a:t>：推理方向控制、求解、限制、冲突消解等策略。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其中：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推理方向控制</a:t>
            </a:r>
            <a:r>
              <a:rPr lang="zh-CN" altLang="en-US" sz="2000" b="1" dirty="0" smtClean="0">
                <a:latin typeface="+mn-ea"/>
              </a:rPr>
              <a:t>策略：确定推理方向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正向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逆向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混合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求解</a:t>
            </a:r>
            <a:r>
              <a:rPr lang="zh-CN" altLang="en-US" sz="2000" b="1" dirty="0" smtClean="0">
                <a:latin typeface="+mn-ea"/>
              </a:rPr>
              <a:t>策略：仅求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2000" b="1" dirty="0" smtClean="0">
                <a:latin typeface="+mn-ea"/>
              </a:rPr>
              <a:t>，还是求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所有解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限制</a:t>
            </a:r>
            <a:r>
              <a:rPr lang="zh-CN" altLang="en-US" sz="2000" b="1" dirty="0" smtClean="0">
                <a:latin typeface="+mn-ea"/>
              </a:rPr>
              <a:t>策略：对推理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深度、宽度、时间、空间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的限制。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冲突消解</a:t>
            </a:r>
            <a:r>
              <a:rPr lang="zh-CN" altLang="en-US" sz="2000" b="1" dirty="0" smtClean="0">
                <a:latin typeface="+mn-ea"/>
              </a:rPr>
              <a:t>策略：推理过程有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多条知识可用</a:t>
            </a:r>
            <a:r>
              <a:rPr lang="zh-CN" altLang="en-US" sz="2000" b="1" dirty="0" smtClean="0">
                <a:latin typeface="+mn-ea"/>
              </a:rPr>
              <a:t>时，如何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从中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       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一条最佳知识</a:t>
            </a:r>
            <a:r>
              <a:rPr lang="zh-CN" altLang="en-US" sz="2000" b="1" dirty="0" smtClean="0">
                <a:latin typeface="+mn-ea"/>
              </a:rPr>
              <a:t>用于推理。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659424" y="1035915"/>
            <a:ext cx="1931375" cy="37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zh-CN" altLang="en-US" dirty="0">
                <a:latin typeface="+mn-ea"/>
                <a:ea typeface="+mn-ea"/>
              </a:rPr>
              <a:t>⑶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推理策略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895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如图示。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图中，每个节点旁的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是该节点的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  <a:endParaRPr kumimoji="1" lang="en-US" altLang="zh-CN" sz="2000" b="1" baseline="-25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4711521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604769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498017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391265" y="278183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6406" y="1741868"/>
            <a:ext cx="1634767" cy="609600"/>
            <a:chOff x="7236406" y="1741868"/>
            <a:chExt cx="1634767" cy="609600"/>
          </a:xfrm>
        </p:grpSpPr>
        <p:sp>
          <p:nvSpPr>
            <p:cNvPr id="8" name="椭圆 7"/>
            <p:cNvSpPr/>
            <p:nvPr/>
          </p:nvSpPr>
          <p:spPr bwMode="auto">
            <a:xfrm>
              <a:off x="7236406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8185373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椭圆 11"/>
          <p:cNvSpPr/>
          <p:nvPr/>
        </p:nvSpPr>
        <p:spPr bwMode="auto">
          <a:xfrm>
            <a:off x="6498017" y="3860442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498017" y="488062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7" grpId="0" animBg="1"/>
      <p:bldP spid="12" grpId="0" animBg="1"/>
      <p:bldP spid="12" grpId="1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itchFamily="2" charset="-122"/>
                <a:ea typeface="宋体" pitchFamily="2" charset="-122"/>
              </a:rPr>
              <a:t>⑶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局部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785652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  <a:endParaRPr kumimoji="1" lang="zh-CN" altLang="en-US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7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kumimoji="1" lang="zh-CN" altLang="en-US" sz="20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4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4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，则有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算法称为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算法。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线形标注 2(无边框) 5"/>
          <p:cNvSpPr/>
          <p:nvPr/>
        </p:nvSpPr>
        <p:spPr bwMode="auto">
          <a:xfrm>
            <a:off x="2286000" y="381000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31441"/>
              <a:gd name="adj6" fmla="val -2280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已经付出的实际代价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线形标注 2(无边框) 7"/>
          <p:cNvSpPr/>
          <p:nvPr/>
        </p:nvSpPr>
        <p:spPr bwMode="auto">
          <a:xfrm>
            <a:off x="2795650" y="851706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23724"/>
              <a:gd name="adj6" fmla="val -4228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图搜索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</a:t>
            </a:r>
            <a:endParaRPr kumimoji="1"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径存在时，若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搜索算法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算法是可纳的，其能在有限步骤内终止，并能找到问</a:t>
            </a:r>
            <a:endParaRPr kumimoji="1"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题的最优解。</a:t>
            </a:r>
            <a:endParaRPr kumimoji="1" lang="zh-CN" altLang="en-US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982534" cy="2269427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(n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离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 smtClean="0"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剩余距离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endParaRPr lang="en-US" altLang="zh-CN" sz="2000" b="1" baseline="30000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40535" y="457200"/>
            <a:ext cx="16689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r>
              <a:rPr kumimoji="1" lang="zh-CN" altLang="en-US" dirty="0" smtClean="0"/>
              <a:t>八数码</a:t>
            </a:r>
            <a:r>
              <a:rPr kumimoji="1" lang="zh-CN" altLang="en-US" dirty="0"/>
              <a:t>问题</a:t>
            </a:r>
            <a:endParaRPr kumimoji="1"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itchFamily="2" charset="-122"/>
                  <a:ea typeface="宋体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itchFamily="2" charset="-122"/>
                  <a:ea typeface="宋体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itchFamily="2" charset="-122"/>
                  <a:ea typeface="宋体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itchFamily="2" charset="-122"/>
                  <a:ea typeface="宋体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itchFamily="2" charset="-122"/>
                  <a:ea typeface="宋体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71622" y="2969030"/>
            <a:ext cx="4621111" cy="3098847"/>
            <a:chOff x="3771622" y="2969030"/>
            <a:chExt cx="4621111" cy="3098847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H="1">
              <a:off x="3771622" y="3173633"/>
              <a:ext cx="818412" cy="11116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7237926" y="2969030"/>
              <a:ext cx="533400" cy="1316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 bwMode="auto">
            <a:xfrm>
              <a:off x="8208972" y="3173633"/>
              <a:ext cx="183761" cy="1046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 bwMode="auto">
            <a:xfrm>
              <a:off x="7032950" y="4098227"/>
              <a:ext cx="738376" cy="819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 bwMode="auto">
            <a:xfrm>
              <a:off x="6980663" y="5839277"/>
              <a:ext cx="334537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393066" y="3955914"/>
            <a:ext cx="5406189" cy="2196944"/>
            <a:chOff x="3393066" y="3955914"/>
            <a:chExt cx="5406189" cy="21969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6200" y="5134871"/>
            <a:ext cx="381000" cy="3515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6357268" y="4878957"/>
            <a:ext cx="1442831" cy="1157000"/>
          </a:xfrm>
          <a:prstGeom prst="ellipse">
            <a:avLst/>
          </a:prstGeom>
          <a:noFill/>
          <a:ln w="22225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仅显示最优路径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最优解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情况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其它路径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其它解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各有自己的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相对固定，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体现估计思想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越近，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越小（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=0</a:t>
                </a:r>
                <a:r>
                  <a:rPr kumimoji="1" lang="zh-CN" altLang="en-US" sz="2000" dirty="0" smtClean="0"/>
                  <a:t>）</a:t>
                </a:r>
                <a:endParaRPr kumimoji="1" lang="zh-CN" altLang="en-US" sz="2000" dirty="0"/>
              </a:p>
            </p:txBody>
          </p:sp>
        </mc:Choice>
        <mc:Fallback>
          <p:sp>
            <p:nvSpPr>
              <p:cNvPr id="4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blipFill rotWithShape="1">
                <a:blip r:embed="rId3"/>
                <a:stretch>
                  <a:fillRect t="-37" r="2" b="-23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49224" y="950214"/>
            <a:ext cx="2743200" cy="430213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.5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  <a:endParaRPr lang="zh-CN" altLang="en-US" sz="28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80010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lang="zh-CN" altLang="zh-CN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u="wavyHeavy" kern="100" dirty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u="wavyHeavy" kern="100" dirty="0">
                <a:latin typeface="+mn-ea"/>
                <a:ea typeface="+mn-ea"/>
                <a:cs typeface="Times New Roman" panose="02020603050405020304" pitchFamily="18" charset="0"/>
              </a:rPr>
              <a:t>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</a:rPr>
                <a:t>问题归约图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  <a:endParaRPr lang="zh-CN" altLang="en-US" sz="2000" dirty="0"/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  <a:endParaRPr lang="zh-CN" altLang="en-US" sz="2000" dirty="0"/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  <a:endParaRPr lang="zh-CN" altLang="en-US" sz="2000" dirty="0"/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/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itchFamily="2" charset="-122"/>
                </a:rPr>
                <a:t>后继节点的有向</a:t>
              </a:r>
              <a:r>
                <a:rPr lang="zh-CN" altLang="en-US" sz="2000" dirty="0" smtClean="0">
                  <a:latin typeface="宋体" pitchFamily="2" charset="-122"/>
                </a:rPr>
                <a:t>弧</a:t>
              </a:r>
              <a:r>
                <a:rPr lang="en-US" altLang="zh-CN" sz="2000" dirty="0" smtClean="0">
                  <a:latin typeface="宋体" pitchFamily="2" charset="-122"/>
                </a:rPr>
                <a:t>(</a:t>
              </a:r>
              <a:r>
                <a:rPr lang="zh-CN" altLang="en-US" sz="2000" dirty="0" smtClean="0">
                  <a:latin typeface="宋体" pitchFamily="2" charset="-122"/>
                </a:rPr>
                <a:t>边</a:t>
              </a:r>
              <a:r>
                <a:rPr lang="en-US" altLang="zh-CN" sz="2000" dirty="0" smtClean="0">
                  <a:latin typeface="宋体" pitchFamily="2" charset="-122"/>
                </a:rPr>
                <a:t>)</a:t>
              </a:r>
              <a:r>
                <a:rPr lang="en-US" altLang="zh-CN" sz="2000" dirty="0" smtClean="0"/>
                <a:t> </a:t>
              </a:r>
              <a:endParaRPr lang="en-US" altLang="zh-CN" sz="20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49224" y="1019683"/>
            <a:ext cx="250767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  <a:cs typeface="楷体_GB2312"/>
            </a:endParaRPr>
          </a:p>
        </p:txBody>
      </p:sp>
      <p:grpSp>
        <p:nvGrpSpPr>
          <p:cNvPr id="132099" name="组合 73"/>
          <p:cNvGrpSpPr/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/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/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内容提要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6627" name="Text Box 48"/>
          <p:cNvSpPr txBox="1">
            <a:spLocks noChangeArrowheads="1"/>
          </p:cNvSpPr>
          <p:nvPr/>
        </p:nvSpPr>
        <p:spPr bwMode="auto">
          <a:xfrm>
            <a:off x="4540251" y="1905000"/>
            <a:ext cx="2698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、推理的基本概念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26628" name="Text Box 49"/>
          <p:cNvSpPr txBox="1">
            <a:spLocks noChangeArrowheads="1"/>
          </p:cNvSpPr>
          <p:nvPr/>
        </p:nvSpPr>
        <p:spPr bwMode="auto">
          <a:xfrm>
            <a:off x="4540250" y="2590800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、搜索策略</a:t>
            </a:r>
            <a:endParaRPr lang="zh-CN" altLang="en-US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629" name="Text Box 50"/>
          <p:cNvSpPr txBox="1">
            <a:spLocks noChangeArrowheads="1"/>
          </p:cNvSpPr>
          <p:nvPr/>
        </p:nvSpPr>
        <p:spPr bwMode="auto">
          <a:xfrm>
            <a:off x="4540250" y="3276600"/>
            <a:ext cx="2393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、自然演绎推理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26630" name="Text Box 51"/>
          <p:cNvSpPr txBox="1">
            <a:spLocks noChangeArrowheads="1"/>
          </p:cNvSpPr>
          <p:nvPr/>
        </p:nvSpPr>
        <p:spPr bwMode="auto">
          <a:xfrm>
            <a:off x="4540251" y="3962400"/>
            <a:ext cx="2393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4</a:t>
            </a:r>
            <a:r>
              <a:rPr lang="zh-CN" altLang="en-US" dirty="0" smtClean="0">
                <a:latin typeface="+mn-ea"/>
                <a:ea typeface="+mn-ea"/>
              </a:rPr>
              <a:t>、归结演绎推理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26631" name="Text Box 52"/>
          <p:cNvSpPr txBox="1">
            <a:spLocks noChangeArrowheads="1"/>
          </p:cNvSpPr>
          <p:nvPr/>
        </p:nvSpPr>
        <p:spPr bwMode="auto">
          <a:xfrm>
            <a:off x="4540250" y="4648200"/>
            <a:ext cx="3308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5</a:t>
            </a:r>
            <a:r>
              <a:rPr lang="zh-CN" altLang="en-US" dirty="0" smtClean="0">
                <a:latin typeface="+mn-ea"/>
                <a:ea typeface="+mn-ea"/>
              </a:rPr>
              <a:t>、基于规则的演绎推理</a:t>
            </a:r>
            <a:endParaRPr lang="zh-CN" altLang="en-US" dirty="0" smtClean="0">
              <a:latin typeface="+mn-ea"/>
              <a:ea typeface="+mn-ea"/>
            </a:endParaRPr>
          </a:p>
        </p:txBody>
      </p:sp>
      <p:pic>
        <p:nvPicPr>
          <p:cNvPr id="26632" name="Picture 53" descr="u=276253129,52541480&amp;fm=23&amp;gp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4008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是</a:t>
            </a:r>
            <a:r>
              <a:rPr lang="zh-CN" altLang="en-US" sz="2000" u="wavyHeavy" dirty="0">
                <a:latin typeface="宋体" pitchFamily="2" charset="-122"/>
                <a:ea typeface="楷体_GB2312" pitchFamily="49" charset="-122"/>
              </a:rPr>
              <a:t>可解</a:t>
            </a:r>
            <a:r>
              <a:rPr lang="zh-CN" altLang="en-US" sz="2000" u="wavyHeavy" dirty="0" smtClean="0"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；</a:t>
            </a:r>
            <a:r>
              <a:rPr lang="en-US" altLang="zh-CN" sz="2000" dirty="0" smtClean="0">
                <a:latin typeface="宋体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节点，</a:t>
            </a:r>
            <a:r>
              <a:rPr lang="zh-CN" altLang="en-US" sz="2000" u="sng" dirty="0" smtClean="0">
                <a:latin typeface="宋体" pitchFamily="2" charset="-122"/>
                <a:ea typeface="楷体_GB2312" pitchFamily="49" charset="-122"/>
              </a:rPr>
              <a:t>子</a:t>
            </a:r>
            <a:r>
              <a:rPr lang="zh-CN" altLang="en-US" sz="2000" u="sng" dirty="0"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u="sng" dirty="0" smtClean="0">
                <a:latin typeface="宋体" pitchFamily="2" charset="-122"/>
                <a:ea typeface="楷体_GB2312" pitchFamily="49" charset="-122"/>
              </a:rPr>
              <a:t>中</a:t>
            </a:r>
            <a:r>
              <a:rPr lang="zh-CN" altLang="en-US" sz="2000" u="wavyHeavy" dirty="0" smtClean="0">
                <a:latin typeface="宋体" pitchFamily="2" charset="-122"/>
                <a:ea typeface="楷体_GB2312" pitchFamily="49" charset="-122"/>
              </a:rPr>
              <a:t>只要</a:t>
            </a:r>
            <a:r>
              <a:rPr lang="zh-CN" altLang="en-US" sz="2000" u="wavyHeavy" dirty="0" smtClean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有</a:t>
            </a:r>
            <a:r>
              <a:rPr lang="zh-CN" altLang="en-US" sz="2000" u="wavyHeavy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    该非终叶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可解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wavyHeavy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    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才可解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宋体" pitchFamily="2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搜索过程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  <a:endParaRPr lang="zh-CN" altLang="en-US" sz="2000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514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30086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658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923030" indent="-39878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不可解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，</a:t>
            </a:r>
            <a:r>
              <a:rPr lang="zh-CN" altLang="en-US" sz="2000" u="sng" dirty="0" smtClean="0">
                <a:latin typeface="宋体" pitchFamily="2" charset="-122"/>
                <a:ea typeface="楷体_GB2312" pitchFamily="49" charset="-122"/>
              </a:rPr>
              <a:t>只有当所有</a:t>
            </a:r>
            <a:r>
              <a:rPr lang="zh-CN" altLang="en-US" sz="2000" u="sng" dirty="0">
                <a:latin typeface="宋体" pitchFamily="2" charset="-122"/>
                <a:ea typeface="楷体_GB2312" pitchFamily="49" charset="-122"/>
              </a:rPr>
              <a:t>子节点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才不可解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itchFamily="2" charset="-122"/>
                <a:ea typeface="楷体_GB2312" pitchFamily="49" charset="-122"/>
              </a:rPr>
              <a:t>只要子节点中</a:t>
            </a:r>
            <a:r>
              <a:rPr lang="zh-CN" altLang="en-US" sz="2000" u="sng" dirty="0">
                <a:solidFill>
                  <a:srgbClr val="FF0000"/>
                </a:solidFill>
                <a:latin typeface="宋体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  <a:ea typeface="楷体_GB2312" pitchFamily="49" charset="-122"/>
              </a:rPr>
              <a:t>即不可解</a:t>
            </a:r>
            <a:r>
              <a:rPr lang="zh-CN" altLang="en-US" sz="2000" dirty="0" smtClean="0">
                <a:latin typeface="宋体" pitchFamily="2" charset="-122"/>
                <a:ea typeface="楷体_GB2312" pitchFamily="49" charset="-122"/>
              </a:rPr>
              <a:t>。 </a:t>
            </a:r>
            <a:endParaRPr lang="zh-CN" altLang="en-US" sz="2000" dirty="0">
              <a:latin typeface="宋体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828800"/>
            <a:ext cx="78803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u="wavyHeavy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wavyHeavy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wavyHeavy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wavyHeavy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或树”特点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区别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u="wavyHeavy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主要依据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7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与一般图搜索方法相同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“与”关系的后继节点都可解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11095"/>
            <a:ext cx="31242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874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某个节点是否为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是由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父节点、祖父节点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考查节点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是否为可解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不可解的过程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不可解的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wavyHeavy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wavyHeavy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成功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，算法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失败结束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：</a:t>
            </a:r>
            <a:endParaRPr lang="zh-CN" altLang="en-US" dirty="0">
              <a:solidFill>
                <a:srgbClr val="FF0000"/>
              </a:solidFill>
              <a:latin typeface="宋体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</a:rPr>
              <a:t>节点</a:t>
            </a:r>
            <a:r>
              <a:rPr lang="zh-CN" altLang="en-US" sz="2000" dirty="0" smtClean="0">
                <a:latin typeface="宋体" pitchFamily="2" charset="-122"/>
              </a:rPr>
              <a:t>构成</a:t>
            </a:r>
            <a:r>
              <a:rPr lang="zh-CN" altLang="en-US" sz="2000" dirty="0">
                <a:latin typeface="宋体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</a:rPr>
              <a:t>子图</a:t>
            </a:r>
            <a:r>
              <a:rPr lang="zh-CN" altLang="en-US" sz="2000" dirty="0">
                <a:latin typeface="宋体" pitchFamily="2" charset="-122"/>
              </a:rPr>
              <a:t>；</a:t>
            </a:r>
            <a:endParaRPr lang="en-US" altLang="zh-CN" sz="2000" dirty="0" smtClean="0">
              <a:latin typeface="宋体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itchFamily="2" charset="-122"/>
              </a:rPr>
              <a:t> </a:t>
            </a:r>
            <a:r>
              <a:rPr lang="en-US" altLang="zh-CN" sz="2000" dirty="0" smtClean="0">
                <a:latin typeface="宋体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</a:rPr>
              <a:t>可解节点</a:t>
            </a:r>
            <a:r>
              <a:rPr lang="zh-CN" altLang="en-US" sz="2000" dirty="0" smtClean="0">
                <a:latin typeface="宋体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</a:rPr>
              <a:t>初始节点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</a:rPr>
              <a:t>的</a:t>
            </a:r>
            <a:r>
              <a:rPr lang="zh-CN" altLang="en-US" sz="2000" dirty="0" smtClean="0">
                <a:latin typeface="宋体" pitchFamily="2" charset="-122"/>
              </a:rPr>
              <a:t>。</a:t>
            </a:r>
            <a:r>
              <a:rPr lang="en-US" altLang="zh-CN" sz="2000" dirty="0" smtClean="0">
                <a:latin typeface="宋体" pitchFamily="2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</a:rPr>
              <a:t>原始问题可解</a:t>
            </a:r>
            <a:r>
              <a:rPr lang="en-US" altLang="zh-CN" sz="2000" dirty="0" smtClean="0">
                <a:latin typeface="宋体" pitchFamily="2" charset="-122"/>
              </a:rPr>
              <a:t>)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dirty="0">
                <a:latin typeface="+mn-ea"/>
              </a:rPr>
              <a:t>作为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初始节点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u="wavyHeavy" dirty="0" smtClean="0">
                <a:latin typeface="+mn-ea"/>
              </a:rPr>
              <a:t>当前节点</a:t>
            </a:r>
            <a:r>
              <a:rPr kumimoji="1" lang="en-US" altLang="zh-CN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</a:t>
            </a:r>
            <a:r>
              <a:rPr kumimoji="1" lang="zh-CN" altLang="en-US" sz="2000" b="1" u="wavyHeavy" dirty="0" smtClean="0">
                <a:latin typeface="+mn-ea"/>
              </a:rPr>
              <a:t>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u="wavyHeavy" dirty="0" smtClean="0">
                <a:latin typeface="+mn-ea"/>
              </a:rPr>
              <a:t>指向其父节点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itchFamily="2" charset="-122"/>
                <a:ea typeface="宋体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itchFamily="2" charset="-122"/>
                <a:ea typeface="宋体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多次调用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sng" dirty="0" smtClean="0">
                <a:latin typeface="+mn-ea"/>
              </a:rPr>
              <a:t>可解</a:t>
            </a:r>
            <a:endParaRPr kumimoji="1" lang="en-US" altLang="zh-CN" sz="2000" b="1" u="sng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sng" dirty="0" smtClean="0">
                <a:latin typeface="+mn-ea"/>
              </a:rPr>
              <a:t>节点</a:t>
            </a:r>
            <a:r>
              <a:rPr kumimoji="1" lang="en-US" altLang="zh-CN" sz="2000" b="1" u="sng" dirty="0" smtClean="0">
                <a:latin typeface="+mn-ea"/>
              </a:rPr>
              <a:t>/</a:t>
            </a:r>
            <a:r>
              <a:rPr kumimoji="1" lang="zh-CN" altLang="en-US" sz="2000" b="1" u="sng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b="1" dirty="0" smtClean="0">
                <a:latin typeface="+mn-ea"/>
              </a:rPr>
              <a:t>上述</a:t>
            </a:r>
            <a:r>
              <a:rPr kumimoji="1" lang="zh-CN" altLang="en-US" sz="2000" b="1" u="wavyHeavy" dirty="0" smtClean="0">
                <a:latin typeface="+mn-ea"/>
              </a:rPr>
              <a:t>搜索过程</a:t>
            </a:r>
            <a:r>
              <a:rPr kumimoji="1" lang="zh-CN" altLang="en-US" sz="2000" b="1" dirty="0" smtClean="0">
                <a:latin typeface="+mn-ea"/>
              </a:rPr>
              <a:t>即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生成一棵</a:t>
            </a:r>
            <a:r>
              <a:rPr kumimoji="1" lang="zh-CN" altLang="en-US" sz="2000" b="1" dirty="0" smtClean="0">
                <a:latin typeface="+mn-ea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”，这种由搜索过程所形成的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2000" dirty="0" smtClean="0">
                <a:latin typeface="+mn-ea"/>
              </a:rPr>
              <a:t>    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65403"/>
            <a:ext cx="3733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792" y="1712976"/>
            <a:ext cx="798880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u="wavyHeavy" dirty="0" smtClean="0">
                <a:latin typeface="+mn-ea"/>
              </a:rPr>
              <a:t>宽度优先</a:t>
            </a:r>
            <a:r>
              <a:rPr kumimoji="1" lang="zh-CN" altLang="en-US" sz="2000" dirty="0" smtClean="0">
                <a:latin typeface="+mn-ea"/>
              </a:rPr>
              <a:t>搜索</a:t>
            </a:r>
            <a:r>
              <a:rPr kumimoji="1" lang="zh-CN" altLang="en-US" sz="2000" dirty="0">
                <a:latin typeface="+mn-ea"/>
              </a:rPr>
              <a:t>与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</a:rPr>
              <a:t>状态空间</a:t>
            </a:r>
            <a:r>
              <a:rPr kumimoji="1" lang="zh-CN" altLang="en-US" sz="2000" u="wavyHeavy" dirty="0" smtClean="0">
                <a:latin typeface="+mn-ea"/>
              </a:rPr>
              <a:t>宽度优先</a:t>
            </a:r>
            <a:r>
              <a:rPr kumimoji="1" lang="zh-CN" altLang="en-US" sz="2000" dirty="0" smtClean="0">
                <a:latin typeface="+mn-ea"/>
              </a:rPr>
              <a:t>搜索</a:t>
            </a:r>
            <a:r>
              <a:rPr kumimoji="1" lang="zh-CN" altLang="en-US" sz="2000" dirty="0">
                <a:latin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主要区别：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30555" lvl="1" indent="-182880">
              <a:lnSpc>
                <a:spcPct val="200000"/>
              </a:lnSpc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zh-CN" altLang="en-US" sz="2000" dirty="0" smtClean="0">
                <a:latin typeface="+mn-ea"/>
              </a:rPr>
              <a:t>过程中，</a:t>
            </a:r>
            <a:r>
              <a:rPr kumimoji="1" lang="zh-CN" altLang="en-US" sz="2000" u="wavyHeavy" dirty="0" smtClean="0">
                <a:latin typeface="+mn-ea"/>
              </a:rPr>
              <a:t>需多次调用</a:t>
            </a:r>
            <a:r>
              <a:rPr kumimoji="1" lang="zh-CN" altLang="en-US" sz="2000" dirty="0" smtClean="0">
                <a:latin typeface="+mn-ea"/>
              </a:rPr>
              <a:t>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000" dirty="0" smtClean="0">
                <a:latin typeface="+mn-ea"/>
              </a:rPr>
              <a:t>/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不可解”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标记过程</a:t>
            </a:r>
            <a:r>
              <a:rPr kumimoji="1" lang="zh-CN" altLang="en-US" sz="2000" dirty="0" smtClean="0">
                <a:latin typeface="+mn-ea"/>
              </a:rPr>
              <a:t>。</a:t>
            </a:r>
            <a:endParaRPr kumimoji="1" lang="en-US" altLang="zh-CN" sz="2000" dirty="0">
              <a:latin typeface="+mn-ea"/>
            </a:endParaRPr>
          </a:p>
          <a:p>
            <a:pPr marL="630555" lvl="1" indent="-182880">
              <a:lnSpc>
                <a:spcPct val="200000"/>
              </a:lnSpc>
              <a:spcAft>
                <a:spcPct val="20000"/>
              </a:spcAft>
              <a:buSzPct val="80000"/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倒推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kumimoji="1" lang="zh-CN" altLang="en-US" sz="2000" dirty="0" smtClean="0">
                <a:latin typeface="+mn-ea"/>
              </a:rPr>
              <a:t>子节点</a:t>
            </a: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→父节点→</a:t>
            </a:r>
            <a:r>
              <a:rPr kumimoji="1" lang="en-US" altLang="zh-CN" sz="2000" dirty="0" smtClean="0">
                <a:latin typeface="宋体" pitchFamily="2" charset="-122"/>
                <a:ea typeface="宋体" pitchFamily="2" charset="-122"/>
              </a:rPr>
              <a:t>…</a:t>
            </a: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初始节点</a:t>
            </a:r>
            <a:endParaRPr kumimoji="1" lang="zh-CN" altLang="en-US" sz="20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754" y="1685544"/>
            <a:ext cx="7950558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dirty="0" smtClean="0">
                <a:latin typeface="+mn-ea"/>
              </a:rPr>
              <a:t>S</a:t>
            </a:r>
            <a:r>
              <a:rPr kumimoji="1" lang="en-US" altLang="zh-CN" sz="2000" b="1" baseline="-25000" dirty="0" smtClean="0">
                <a:latin typeface="+mn-ea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考查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标记。若可一直上溯到</a:t>
            </a:r>
            <a:r>
              <a:rPr kumimoji="1" lang="zh-CN" altLang="en-US" sz="18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u="wavyHeavy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u="wavyHeavy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wavyHeavy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搜索成功退出。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若不能确定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11936" y="3796477"/>
            <a:ext cx="7446264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14958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u="wavyHeavy" dirty="0">
                <a:latin typeface="+mn-ea"/>
                <a:ea typeface="+mn-ea"/>
              </a:rPr>
              <a:t>节点</a:t>
            </a:r>
            <a:r>
              <a:rPr kumimoji="1" lang="en-US" altLang="zh-CN" sz="2000" u="wavyHeavy" dirty="0"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    ③ 转第⑵步。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 bwMode="auto">
          <a:xfrm>
            <a:off x="1124712" y="2816352"/>
            <a:ext cx="7409688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2701925" cy="530225"/>
          </a:xfrm>
        </p:spPr>
        <p:txBody>
          <a:bodyPr lIns="0" tIns="0" rIns="0" bIns="0"/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二、搜索策略</a:t>
            </a:r>
            <a:endParaRPr lang="zh-CN" altLang="en-US" sz="3200" b="1" dirty="0" smtClean="0">
              <a:latin typeface="+mn-ea"/>
              <a:ea typeface="+mn-ea"/>
            </a:endParaRPr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633048" y="1784840"/>
            <a:ext cx="3505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搜索的概念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状态空间搜索策略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与</a:t>
            </a:r>
            <a:r>
              <a:rPr kumimoji="1" lang="en-US" altLang="zh-CN" dirty="0" smtClean="0">
                <a:latin typeface="+mn-ea"/>
                <a:ea typeface="+mn-ea"/>
              </a:rPr>
              <a:t>/</a:t>
            </a:r>
            <a:r>
              <a:rPr kumimoji="1" lang="zh-CN" altLang="en-US" dirty="0" smtClean="0">
                <a:latin typeface="+mn-ea"/>
                <a:ea typeface="+mn-ea"/>
              </a:rPr>
              <a:t>或树搜索策略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搜索的完备性与效率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661" y="1770888"/>
            <a:ext cx="803856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删去</a:t>
            </a:r>
            <a:r>
              <a:rPr lang="zh-CN" altLang="en-US" sz="2000" dirty="0">
                <a:cs typeface="Times New Roman" panose="02020603050405020304" pitchFamily="18" charset="0"/>
              </a:rPr>
              <a:t>含有</a:t>
            </a:r>
            <a:r>
              <a:rPr lang="zh-CN" altLang="en-US" sz="2000" u="wavyHeavy" dirty="0"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先辈的节点。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867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节点，且有终叶节点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8440" y="1770888"/>
            <a:ext cx="811798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latin typeface="+mn-ea"/>
                <a:ea typeface="+mn-ea"/>
              </a:rPr>
              <a:t>标记</a:t>
            </a:r>
            <a:r>
              <a:rPr lang="zh-CN" altLang="en-US" sz="2000" dirty="0" smtClean="0">
                <a:latin typeface="+mn-ea"/>
                <a:ea typeface="+mn-ea"/>
              </a:rPr>
              <a:t>这些终叶</a:t>
            </a:r>
            <a:r>
              <a:rPr lang="zh-CN" altLang="en-US" sz="2000" dirty="0">
                <a:latin typeface="+mn-ea"/>
                <a:ea typeface="+mn-ea"/>
              </a:rPr>
              <a:t>节点为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wavyHeavy" dirty="0" smtClean="0"/>
              <a:t>也可标记为</a:t>
            </a:r>
            <a:r>
              <a:rPr lang="zh-CN" altLang="en-US" dirty="0">
                <a:solidFill>
                  <a:srgbClr val="FF0000"/>
                </a:solidFill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</a:t>
            </a:r>
            <a:r>
              <a:rPr lang="zh-CN" altLang="en-US" sz="2000" dirty="0">
                <a:solidFill>
                  <a:srgbClr val="FF0000"/>
                </a:solidFill>
              </a:rPr>
              <a:t>找到解</a:t>
            </a:r>
            <a:r>
              <a:rPr lang="zh-CN" altLang="en-US" sz="2000" dirty="0"/>
              <a:t>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</a:t>
            </a:r>
            <a:r>
              <a:rPr lang="zh-CN" altLang="en-US" sz="2000" dirty="0">
                <a:solidFill>
                  <a:srgbClr val="0000FF"/>
                </a:solidFill>
              </a:rPr>
              <a:t>删去</a:t>
            </a:r>
            <a:r>
              <a:rPr lang="zh-CN" altLang="en-US" sz="2000" dirty="0"/>
              <a:t>含有</a:t>
            </a:r>
            <a:r>
              <a:rPr lang="zh-CN" altLang="en-US" sz="2000" u="wavyHeavy" dirty="0"/>
              <a:t>可解</a:t>
            </a:r>
            <a:r>
              <a:rPr lang="zh-CN" altLang="en-US" sz="2000" dirty="0" smtClean="0"/>
              <a:t>先辈的节点。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430" indent="-265430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无解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209800" y="50292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346879" y="3631842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246290" y="44196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344732" y="2984679"/>
            <a:ext cx="171611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0804" y="1703832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itchFamily="2" charset="-122"/>
                    <a:ea typeface="宋体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28827"/>
            <a:ext cx="3733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834917"/>
            <a:ext cx="80772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，深度优先搜索过程，总是将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676400"/>
            <a:ext cx="8102958" cy="4508927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考查这些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父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72312" y="3934968"/>
            <a:ext cx="7696200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0" tIns="0" rIns="0" bIns="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0" tIns="0" rIns="0" bIns="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0" tIns="0" rIns="0" bIns="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0" tIns="0" rIns="0" bIns="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0</TotalTime>
  <Words>19548</Words>
  <Application>WPS 演示</Application>
  <PresentationFormat>全屏显示(4:3)</PresentationFormat>
  <Paragraphs>1853</Paragraphs>
  <Slides>135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135</vt:i4>
      </vt:variant>
    </vt:vector>
  </HeadingPairs>
  <TitlesOfParts>
    <vt:vector size="160" baseType="lpstr">
      <vt:lpstr>Arial</vt:lpstr>
      <vt:lpstr>宋体</vt:lpstr>
      <vt:lpstr>Wingdings</vt:lpstr>
      <vt:lpstr>楷体_GB2312</vt:lpstr>
      <vt:lpstr>方正楷体_GBK</vt:lpstr>
      <vt:lpstr>Verdana</vt:lpstr>
      <vt:lpstr>方正书宋_GBK</vt:lpstr>
      <vt:lpstr>隶书</vt:lpstr>
      <vt:lpstr>方正隶书_GBK</vt:lpstr>
      <vt:lpstr>Times New Roman</vt:lpstr>
      <vt:lpstr>楷体</vt:lpstr>
      <vt:lpstr>微软雅黑</vt:lpstr>
      <vt:lpstr>宋体</vt:lpstr>
      <vt:lpstr>Arial Unicode MS</vt:lpstr>
      <vt:lpstr>Cambria Math</vt:lpstr>
      <vt:lpstr>华文新魏</vt:lpstr>
      <vt:lpstr>DejaVu Math TeX Gyre</vt:lpstr>
      <vt:lpstr>楷体_GB2312</vt:lpstr>
      <vt:lpstr>方正魏碑_GBK</vt:lpstr>
      <vt:lpstr>Profile</vt:lpstr>
      <vt:lpstr>默认设计模板</vt:lpstr>
      <vt:lpstr>Equation.3</vt:lpstr>
      <vt:lpstr>Equation.DSMT4</vt:lpstr>
      <vt:lpstr>Equation.DSMT4</vt:lpstr>
      <vt:lpstr>Equation.DSMT4</vt:lpstr>
      <vt:lpstr>Artificial Intelligence (AI) 人工智能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二、搜索策略</vt:lpstr>
      <vt:lpstr>2.1 搜索的概念</vt:lpstr>
      <vt:lpstr>PowerPoint 演示文稿</vt:lpstr>
      <vt:lpstr>2.2 状态空间搜索策略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与/或树搜索</vt:lpstr>
      <vt:lpstr>PowerPoint 演示文稿</vt:lpstr>
      <vt:lpstr>1、与/或树的概念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2、与/或树的搜索策略</vt:lpstr>
      <vt:lpstr>PowerPoint 演示文稿</vt:lpstr>
      <vt:lpstr>与/或树的一般搜索过程：</vt:lpstr>
      <vt:lpstr>3、与/或树的宽度优先搜索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5、与/或树的启发式搜索</vt:lpstr>
      <vt:lpstr>解树的代价：</vt:lpstr>
      <vt:lpstr>PowerPoint 演示文稿</vt:lpstr>
      <vt:lpstr>设有图示“与/或树”，包括两棵解树： 左边解树由S0、A、t1、C、t3构成。 右边解树由S0、B、t2、D、t4构成。 与或树中，t1、t2、t3、t4为终叶节点；                     E、F是端节点；                    边上的数字是该边的代价。 要求：计算解树的代价。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rickz</cp:lastModifiedBy>
  <cp:revision>4486</cp:revision>
  <dcterms:created xsi:type="dcterms:W3CDTF">2022-12-13T08:44:55Z</dcterms:created>
  <dcterms:modified xsi:type="dcterms:W3CDTF">2022-12-13T08:44:55Z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2052-11.1.0.11664</vt:lpwstr>
  </property>
</Properties>
</file>